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68" r:id="rId2"/>
    <p:sldId id="269" r:id="rId3"/>
    <p:sldId id="256" r:id="rId4"/>
    <p:sldId id="257" r:id="rId5"/>
    <p:sldId id="258" r:id="rId6"/>
    <p:sldId id="259" r:id="rId7"/>
    <p:sldId id="260" r:id="rId8"/>
    <p:sldId id="261" r:id="rId9"/>
    <p:sldId id="262" r:id="rId10"/>
    <p:sldId id="263" r:id="rId11"/>
    <p:sldId id="264" r:id="rId1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ssa Johnson" initials="MJ" lastIdx="1" clrIdx="0">
    <p:extLst>
      <p:ext uri="{19B8F6BF-5375-455C-9EA6-DF929625EA0E}">
        <p15:presenceInfo xmlns:p15="http://schemas.microsoft.com/office/powerpoint/2012/main" userId="S-1-5-21-2771594910-3598439218-3632298300-1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2286"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45DDD58E-938E-4DA1-8D75-DB4933EA2045}" type="datetimeFigureOut">
              <a:rPr lang="en-US" smtClean="0"/>
              <a:t>7/20/2020</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B3FD16A-D210-4993-B84D-34CD11F808D8}" type="slidenum">
              <a:rPr lang="en-US" smtClean="0"/>
              <a:t>‹#›</a:t>
            </a:fld>
            <a:endParaRPr lang="en-US"/>
          </a:p>
        </p:txBody>
      </p:sp>
    </p:spTree>
    <p:extLst>
      <p:ext uri="{BB962C8B-B14F-4D97-AF65-F5344CB8AC3E}">
        <p14:creationId xmlns:p14="http://schemas.microsoft.com/office/powerpoint/2010/main" val="2482459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3FD16A-D210-4993-B84D-34CD11F808D8}" type="slidenum">
              <a:rPr lang="en-US" smtClean="0"/>
              <a:t>3</a:t>
            </a:fld>
            <a:endParaRPr lang="en-US"/>
          </a:p>
        </p:txBody>
      </p:sp>
    </p:spTree>
    <p:extLst>
      <p:ext uri="{BB962C8B-B14F-4D97-AF65-F5344CB8AC3E}">
        <p14:creationId xmlns:p14="http://schemas.microsoft.com/office/powerpoint/2010/main" val="1688707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4C3F1-9EB2-4920-862C-55750AF2BD9D}"/>
              </a:ext>
            </a:extLst>
          </p:cNvPr>
          <p:cNvSpPr>
            <a:spLocks noGrp="1"/>
          </p:cNvSpPr>
          <p:nvPr>
            <p:ph type="ctrTitle"/>
          </p:nvPr>
        </p:nvSpPr>
        <p:spPr>
          <a:xfrm>
            <a:off x="971550" y="4559323"/>
            <a:ext cx="5829300" cy="588623"/>
          </a:xfrm>
        </p:spPr>
        <p:txBody>
          <a:bodyPr anchor="b"/>
          <a:lstStyle>
            <a:lvl1pPr algn="ctr">
              <a:defRPr sz="3825"/>
            </a:lvl1pPr>
          </a:lstStyle>
          <a:p>
            <a:r>
              <a:rPr lang="en-US"/>
              <a:t>Click to edit Master title style</a:t>
            </a:r>
          </a:p>
        </p:txBody>
      </p:sp>
      <p:sp>
        <p:nvSpPr>
          <p:cNvPr id="3" name="Subtitle 2">
            <a:extLst>
              <a:ext uri="{FF2B5EF4-FFF2-40B4-BE49-F238E27FC236}">
                <a16:creationId xmlns:a16="http://schemas.microsoft.com/office/drawing/2014/main" id="{6FFA6181-CB80-4BDC-9633-1C676974ADC4}"/>
              </a:ext>
            </a:extLst>
          </p:cNvPr>
          <p:cNvSpPr>
            <a:spLocks noGrp="1"/>
          </p:cNvSpPr>
          <p:nvPr>
            <p:ph type="subTitle" idx="1"/>
          </p:nvPr>
        </p:nvSpPr>
        <p:spPr>
          <a:xfrm>
            <a:off x="971550" y="5282989"/>
            <a:ext cx="5829300" cy="235449"/>
          </a:xfrm>
        </p:spPr>
        <p:txBody>
          <a:bodyPr/>
          <a:lstStyle>
            <a:lvl1pPr marL="0" indent="0" algn="ctr">
              <a:buNone/>
              <a:defRPr sz="1530"/>
            </a:lvl1pPr>
            <a:lvl2pPr marL="291465" indent="0" algn="ctr">
              <a:buNone/>
              <a:defRPr sz="1275"/>
            </a:lvl2pPr>
            <a:lvl3pPr marL="582930" indent="0" algn="ctr">
              <a:buNone/>
              <a:defRPr sz="1148"/>
            </a:lvl3pPr>
            <a:lvl4pPr marL="874395" indent="0" algn="ctr">
              <a:buNone/>
              <a:defRPr sz="1020"/>
            </a:lvl4pPr>
            <a:lvl5pPr marL="1165860" indent="0" algn="ctr">
              <a:buNone/>
              <a:defRPr sz="1020"/>
            </a:lvl5pPr>
            <a:lvl6pPr marL="1457325" indent="0" algn="ctr">
              <a:buNone/>
              <a:defRPr sz="1020"/>
            </a:lvl6pPr>
            <a:lvl7pPr marL="1748790" indent="0" algn="ctr">
              <a:buNone/>
              <a:defRPr sz="1020"/>
            </a:lvl7pPr>
            <a:lvl8pPr marL="2040255" indent="0" algn="ctr">
              <a:buNone/>
              <a:defRPr sz="1020"/>
            </a:lvl8pPr>
            <a:lvl9pPr marL="2331720" indent="0" algn="ctr">
              <a:buNone/>
              <a:defRPr sz="1020"/>
            </a:lvl9pPr>
          </a:lstStyle>
          <a:p>
            <a:r>
              <a:rPr lang="en-US"/>
              <a:t>Click to edit Master subtitle style</a:t>
            </a:r>
          </a:p>
        </p:txBody>
      </p:sp>
      <p:sp>
        <p:nvSpPr>
          <p:cNvPr id="4" name="Date Placeholder 3">
            <a:extLst>
              <a:ext uri="{FF2B5EF4-FFF2-40B4-BE49-F238E27FC236}">
                <a16:creationId xmlns:a16="http://schemas.microsoft.com/office/drawing/2014/main" id="{AC23CA5F-0432-4971-90EF-C6FEFE67745E}"/>
              </a:ext>
            </a:extLst>
          </p:cNvPr>
          <p:cNvSpPr>
            <a:spLocks noGrp="1"/>
          </p:cNvSpPr>
          <p:nvPr>
            <p:ph type="dt" sz="half" idx="10"/>
          </p:nvPr>
        </p:nvSpPr>
        <p:spPr>
          <a:xfrm>
            <a:off x="388620" y="9354312"/>
            <a:ext cx="1787652" cy="276999"/>
          </a:xfrm>
        </p:spPr>
        <p:txBody>
          <a:bodyPr/>
          <a:lstStyle/>
          <a:p>
            <a:fld id="{F9EB29AB-3AA4-4B60-B7ED-623E978B14DE}" type="datetimeFigureOut">
              <a:rPr lang="en-US" smtClean="0"/>
              <a:t>7/20/2020</a:t>
            </a:fld>
            <a:endParaRPr lang="en-US"/>
          </a:p>
        </p:txBody>
      </p:sp>
      <p:sp>
        <p:nvSpPr>
          <p:cNvPr id="5" name="Footer Placeholder 4">
            <a:extLst>
              <a:ext uri="{FF2B5EF4-FFF2-40B4-BE49-F238E27FC236}">
                <a16:creationId xmlns:a16="http://schemas.microsoft.com/office/drawing/2014/main" id="{FBC55763-55BB-45CC-AEA5-A00FF25743DF}"/>
              </a:ext>
            </a:extLst>
          </p:cNvPr>
          <p:cNvSpPr>
            <a:spLocks noGrp="1"/>
          </p:cNvSpPr>
          <p:nvPr>
            <p:ph type="ftr" sz="quarter" idx="11"/>
          </p:nvPr>
        </p:nvSpPr>
        <p:spPr>
          <a:xfrm>
            <a:off x="379759" y="9737824"/>
            <a:ext cx="1403350" cy="123111"/>
          </a:xfrm>
        </p:spPr>
        <p:txBody>
          <a:bodyPr/>
          <a:lstStyle/>
          <a:p>
            <a:endParaRPr lang="en-US"/>
          </a:p>
        </p:txBody>
      </p:sp>
      <p:sp>
        <p:nvSpPr>
          <p:cNvPr id="6" name="Slide Number Placeholder 5">
            <a:extLst>
              <a:ext uri="{FF2B5EF4-FFF2-40B4-BE49-F238E27FC236}">
                <a16:creationId xmlns:a16="http://schemas.microsoft.com/office/drawing/2014/main" id="{7936EB1C-BF89-4F18-A633-D8364263E206}"/>
              </a:ext>
            </a:extLst>
          </p:cNvPr>
          <p:cNvSpPr>
            <a:spLocks noGrp="1"/>
          </p:cNvSpPr>
          <p:nvPr>
            <p:ph type="sldNum" sz="quarter" idx="12"/>
          </p:nvPr>
        </p:nvSpPr>
        <p:spPr>
          <a:xfrm>
            <a:off x="7200303" y="9737824"/>
            <a:ext cx="248920" cy="123111"/>
          </a:xfrm>
        </p:spPr>
        <p:txBody>
          <a:bodyPr/>
          <a:lstStyle/>
          <a:p>
            <a:fld id="{9953ABF6-5556-4F74-8306-7CD2C6451DE7}" type="slidenum">
              <a:rPr lang="en-US" smtClean="0"/>
              <a:t>‹#›</a:t>
            </a:fld>
            <a:endParaRPr lang="en-US"/>
          </a:p>
        </p:txBody>
      </p:sp>
    </p:spTree>
    <p:extLst>
      <p:ext uri="{BB962C8B-B14F-4D97-AF65-F5344CB8AC3E}">
        <p14:creationId xmlns:p14="http://schemas.microsoft.com/office/powerpoint/2010/main" val="15625927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7/20/2020</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pn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9.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5.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AEF94-A3B3-4F51-92FA-25FBA21D3C21}"/>
              </a:ext>
            </a:extLst>
          </p:cNvPr>
          <p:cNvSpPr>
            <a:spLocks noGrp="1"/>
          </p:cNvSpPr>
          <p:nvPr>
            <p:ph type="ctrTitle"/>
          </p:nvPr>
        </p:nvSpPr>
        <p:spPr>
          <a:xfrm>
            <a:off x="971550" y="1362431"/>
            <a:ext cx="5734050" cy="1477328"/>
          </a:xfrm>
        </p:spPr>
        <p:txBody>
          <a:bodyPr/>
          <a:lstStyle/>
          <a:p>
            <a:r>
              <a:rPr lang="en-US" sz="4800" dirty="0"/>
              <a:t>Farm Plan Presentation</a:t>
            </a:r>
          </a:p>
        </p:txBody>
      </p:sp>
      <p:sp>
        <p:nvSpPr>
          <p:cNvPr id="3" name="Subtitle 2">
            <a:extLst>
              <a:ext uri="{FF2B5EF4-FFF2-40B4-BE49-F238E27FC236}">
                <a16:creationId xmlns:a16="http://schemas.microsoft.com/office/drawing/2014/main" id="{92D261CE-7FBC-4B71-8A43-0C042B6CA349}"/>
              </a:ext>
            </a:extLst>
          </p:cNvPr>
          <p:cNvSpPr>
            <a:spLocks noGrp="1"/>
          </p:cNvSpPr>
          <p:nvPr>
            <p:ph type="subTitle" idx="1"/>
          </p:nvPr>
        </p:nvSpPr>
        <p:spPr>
          <a:xfrm>
            <a:off x="971550" y="4648200"/>
            <a:ext cx="5829300" cy="609600"/>
          </a:xfrm>
        </p:spPr>
        <p:txBody>
          <a:bodyPr/>
          <a:lstStyle/>
          <a:p>
            <a:r>
              <a:rPr lang="en-US" sz="2800" dirty="0"/>
              <a:t>Palo Verde Outfall Coalition</a:t>
            </a:r>
          </a:p>
        </p:txBody>
      </p:sp>
    </p:spTree>
    <p:extLst>
      <p:ext uri="{BB962C8B-B14F-4D97-AF65-F5344CB8AC3E}">
        <p14:creationId xmlns:p14="http://schemas.microsoft.com/office/powerpoint/2010/main" val="3489836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01472" y="519176"/>
            <a:ext cx="4872990" cy="383540"/>
          </a:xfrm>
          <a:prstGeom prst="rect">
            <a:avLst/>
          </a:prstGeom>
        </p:spPr>
        <p:txBody>
          <a:bodyPr vert="horz" wrap="square" lIns="0" tIns="24765" rIns="0" bIns="0" rtlCol="0">
            <a:spAutoFit/>
          </a:bodyPr>
          <a:lstStyle/>
          <a:p>
            <a:pPr marL="12700" marR="5080">
              <a:lnSpc>
                <a:spcPts val="1380"/>
              </a:lnSpc>
              <a:spcBef>
                <a:spcPts val="195"/>
              </a:spcBef>
            </a:pPr>
            <a:r>
              <a:rPr sz="1200" dirty="0">
                <a:latin typeface="Times New Roman"/>
                <a:cs typeface="Times New Roman"/>
              </a:rPr>
              <a:t>Avoid </a:t>
            </a:r>
            <a:r>
              <a:rPr sz="1200" spc="-5" dirty="0">
                <a:latin typeface="Times New Roman"/>
                <a:cs typeface="Times New Roman"/>
              </a:rPr>
              <a:t>overuse </a:t>
            </a:r>
            <a:r>
              <a:rPr sz="1200" dirty="0">
                <a:latin typeface="Times New Roman"/>
                <a:cs typeface="Times New Roman"/>
              </a:rPr>
              <a:t>of preventive </a:t>
            </a:r>
            <a:r>
              <a:rPr sz="1200" spc="-5" dirty="0">
                <a:latin typeface="Times New Roman"/>
                <a:cs typeface="Times New Roman"/>
              </a:rPr>
              <a:t>pesticide treatments. Base pesticide application </a:t>
            </a:r>
            <a:r>
              <a:rPr sz="1200" dirty="0">
                <a:latin typeface="Times New Roman"/>
                <a:cs typeface="Times New Roman"/>
              </a:rPr>
              <a:t>on  </a:t>
            </a:r>
            <a:r>
              <a:rPr sz="1200" spc="-5" dirty="0">
                <a:latin typeface="Times New Roman"/>
                <a:cs typeface="Times New Roman"/>
              </a:rPr>
              <a:t>sitespecific pest </a:t>
            </a:r>
            <a:r>
              <a:rPr sz="1200" dirty="0">
                <a:latin typeface="Times New Roman"/>
                <a:cs typeface="Times New Roman"/>
              </a:rPr>
              <a:t>scouting, </a:t>
            </a:r>
            <a:r>
              <a:rPr sz="1200" spc="-5" dirty="0">
                <a:latin typeface="Times New Roman"/>
                <a:cs typeface="Times New Roman"/>
              </a:rPr>
              <a:t>and economic </a:t>
            </a:r>
            <a:r>
              <a:rPr sz="1200" dirty="0">
                <a:latin typeface="Times New Roman"/>
                <a:cs typeface="Times New Roman"/>
              </a:rPr>
              <a:t>return</a:t>
            </a:r>
            <a:r>
              <a:rPr sz="1200" spc="10" dirty="0">
                <a:latin typeface="Times New Roman"/>
                <a:cs typeface="Times New Roman"/>
              </a:rPr>
              <a:t> </a:t>
            </a:r>
            <a:r>
              <a:rPr sz="1200" dirty="0">
                <a:latin typeface="Times New Roman"/>
                <a:cs typeface="Times New Roman"/>
              </a:rPr>
              <a:t>indicators.</a:t>
            </a:r>
            <a:endParaRPr sz="1200">
              <a:latin typeface="Times New Roman"/>
              <a:cs typeface="Times New Roman"/>
            </a:endParaRPr>
          </a:p>
        </p:txBody>
      </p:sp>
      <p:sp>
        <p:nvSpPr>
          <p:cNvPr id="3" name="object 3"/>
          <p:cNvSpPr/>
          <p:nvPr/>
        </p:nvSpPr>
        <p:spPr>
          <a:xfrm>
            <a:off x="5645784" y="62788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4" name="object 4"/>
          <p:cNvSpPr/>
          <p:nvPr/>
        </p:nvSpPr>
        <p:spPr>
          <a:xfrm>
            <a:off x="5798184" y="62941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5" name="object 5"/>
          <p:cNvSpPr/>
          <p:nvPr/>
        </p:nvSpPr>
        <p:spPr>
          <a:xfrm>
            <a:off x="5798311" y="6287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 name="object 6"/>
          <p:cNvSpPr/>
          <p:nvPr/>
        </p:nvSpPr>
        <p:spPr>
          <a:xfrm>
            <a:off x="5941190" y="6287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 name="object 7"/>
          <p:cNvSpPr/>
          <p:nvPr/>
        </p:nvSpPr>
        <p:spPr>
          <a:xfrm>
            <a:off x="5807836" y="676102"/>
            <a:ext cx="123830" cy="122933"/>
          </a:xfrm>
          <a:prstGeom prst="rect">
            <a:avLst/>
          </a:prstGeom>
          <a:blipFill>
            <a:blip r:embed="rId2" cstate="print"/>
            <a:stretch>
              <a:fillRect/>
            </a:stretch>
          </a:blipFill>
        </p:spPr>
        <p:txBody>
          <a:bodyPr wrap="square" lIns="0" tIns="0" rIns="0" bIns="0" rtlCol="0"/>
          <a:lstStyle/>
          <a:p>
            <a:endParaRPr/>
          </a:p>
        </p:txBody>
      </p:sp>
      <p:sp>
        <p:nvSpPr>
          <p:cNvPr id="8" name="object 8"/>
          <p:cNvSpPr txBox="1"/>
          <p:nvPr/>
        </p:nvSpPr>
        <p:spPr>
          <a:xfrm>
            <a:off x="6043421" y="691388"/>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9" name="object 9"/>
          <p:cNvSpPr/>
          <p:nvPr/>
        </p:nvSpPr>
        <p:spPr>
          <a:xfrm>
            <a:off x="5647309" y="8900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0" name="object 10"/>
          <p:cNvSpPr/>
          <p:nvPr/>
        </p:nvSpPr>
        <p:spPr>
          <a:xfrm>
            <a:off x="5647309" y="55168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1" name="object 11"/>
          <p:cNvSpPr/>
          <p:nvPr/>
        </p:nvSpPr>
        <p:spPr>
          <a:xfrm>
            <a:off x="5807836" y="1108537"/>
            <a:ext cx="123830" cy="122933"/>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457200" y="457200"/>
            <a:ext cx="9525" cy="9525"/>
          </a:xfrm>
          <a:custGeom>
            <a:avLst/>
            <a:gdLst/>
            <a:ahLst/>
            <a:cxnLst/>
            <a:rect l="l" t="t" r="r" b="b"/>
            <a:pathLst>
              <a:path w="9525" h="9525">
                <a:moveTo>
                  <a:pt x="9143" y="0"/>
                </a:moveTo>
                <a:lnTo>
                  <a:pt x="0" y="0"/>
                </a:lnTo>
                <a:lnTo>
                  <a:pt x="0" y="9144"/>
                </a:lnTo>
                <a:lnTo>
                  <a:pt x="9143" y="9144"/>
                </a:lnTo>
                <a:lnTo>
                  <a:pt x="9143" y="0"/>
                </a:lnTo>
                <a:close/>
              </a:path>
            </a:pathLst>
          </a:custGeom>
          <a:solidFill>
            <a:srgbClr val="CCCCCC"/>
          </a:solidFill>
        </p:spPr>
        <p:txBody>
          <a:bodyPr wrap="square" lIns="0" tIns="0" rIns="0" bIns="0" rtlCol="0"/>
          <a:lstStyle/>
          <a:p>
            <a:endParaRPr/>
          </a:p>
        </p:txBody>
      </p:sp>
      <p:sp>
        <p:nvSpPr>
          <p:cNvPr id="13" name="object 13"/>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14" name="object 14"/>
          <p:cNvSpPr/>
          <p:nvPr/>
        </p:nvSpPr>
        <p:spPr>
          <a:xfrm>
            <a:off x="5551296" y="457200"/>
            <a:ext cx="9525" cy="9525"/>
          </a:xfrm>
          <a:custGeom>
            <a:avLst/>
            <a:gdLst/>
            <a:ahLst/>
            <a:cxnLst/>
            <a:rect l="l" t="t" r="r" b="b"/>
            <a:pathLst>
              <a:path w="9525" h="9525">
                <a:moveTo>
                  <a:pt x="9144" y="0"/>
                </a:moveTo>
                <a:lnTo>
                  <a:pt x="0" y="0"/>
                </a:lnTo>
                <a:lnTo>
                  <a:pt x="0" y="9144"/>
                </a:lnTo>
                <a:lnTo>
                  <a:pt x="9144" y="9144"/>
                </a:lnTo>
                <a:lnTo>
                  <a:pt x="9144" y="0"/>
                </a:lnTo>
                <a:close/>
              </a:path>
            </a:pathLst>
          </a:custGeom>
          <a:solidFill>
            <a:srgbClr val="CCCCCC"/>
          </a:solidFill>
        </p:spPr>
        <p:txBody>
          <a:bodyPr wrap="square" lIns="0" tIns="0" rIns="0" bIns="0" rtlCol="0"/>
          <a:lstStyle/>
          <a:p>
            <a:endParaRPr/>
          </a:p>
        </p:txBody>
      </p:sp>
      <p:sp>
        <p:nvSpPr>
          <p:cNvPr id="15" name="object 15"/>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16" name="object 16"/>
          <p:cNvSpPr/>
          <p:nvPr/>
        </p:nvSpPr>
        <p:spPr>
          <a:xfrm>
            <a:off x="466344" y="1571497"/>
            <a:ext cx="5085080" cy="1318260"/>
          </a:xfrm>
          <a:custGeom>
            <a:avLst/>
            <a:gdLst/>
            <a:ahLst/>
            <a:cxnLst/>
            <a:rect l="l" t="t" r="r" b="b"/>
            <a:pathLst>
              <a:path w="5085080" h="1318260">
                <a:moveTo>
                  <a:pt x="0" y="1318259"/>
                </a:moveTo>
                <a:lnTo>
                  <a:pt x="5084953" y="1318259"/>
                </a:lnTo>
                <a:lnTo>
                  <a:pt x="5084953" y="0"/>
                </a:lnTo>
                <a:lnTo>
                  <a:pt x="0" y="0"/>
                </a:lnTo>
                <a:lnTo>
                  <a:pt x="0" y="1318259"/>
                </a:lnTo>
                <a:close/>
              </a:path>
            </a:pathLst>
          </a:custGeom>
          <a:solidFill>
            <a:srgbClr val="F0F0F0"/>
          </a:solidFill>
        </p:spPr>
        <p:txBody>
          <a:bodyPr wrap="square" lIns="0" tIns="0" rIns="0" bIns="0" rtlCol="0"/>
          <a:lstStyle/>
          <a:p>
            <a:endParaRPr/>
          </a:p>
        </p:txBody>
      </p:sp>
      <p:sp>
        <p:nvSpPr>
          <p:cNvPr id="17" name="object 17"/>
          <p:cNvSpPr/>
          <p:nvPr/>
        </p:nvSpPr>
        <p:spPr>
          <a:xfrm>
            <a:off x="614172" y="1571497"/>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18" name="object 18"/>
          <p:cNvSpPr/>
          <p:nvPr/>
        </p:nvSpPr>
        <p:spPr>
          <a:xfrm>
            <a:off x="614172" y="195859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9" name="object 19"/>
          <p:cNvSpPr/>
          <p:nvPr/>
        </p:nvSpPr>
        <p:spPr>
          <a:xfrm>
            <a:off x="614172" y="213385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20" name="object 20"/>
          <p:cNvSpPr/>
          <p:nvPr/>
        </p:nvSpPr>
        <p:spPr>
          <a:xfrm>
            <a:off x="614172" y="230911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21" name="object 21"/>
          <p:cNvSpPr/>
          <p:nvPr/>
        </p:nvSpPr>
        <p:spPr>
          <a:xfrm>
            <a:off x="614172" y="2484373"/>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22" name="object 22"/>
          <p:cNvSpPr txBox="1"/>
          <p:nvPr/>
        </p:nvSpPr>
        <p:spPr>
          <a:xfrm>
            <a:off x="601472" y="1124457"/>
            <a:ext cx="5730240" cy="1544955"/>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150"/>
              </a:spcBef>
            </a:pPr>
            <a:r>
              <a:rPr sz="1350" dirty="0">
                <a:latin typeface="Arial"/>
                <a:cs typeface="Arial"/>
              </a:rPr>
              <a:t>Integrated </a:t>
            </a:r>
            <a:r>
              <a:rPr sz="1350" spc="-5" dirty="0">
                <a:latin typeface="Arial"/>
                <a:cs typeface="Arial"/>
              </a:rPr>
              <a:t>Pest</a:t>
            </a:r>
            <a:r>
              <a:rPr sz="1350" spc="-15" dirty="0">
                <a:latin typeface="Arial"/>
                <a:cs typeface="Arial"/>
              </a:rPr>
              <a:t> </a:t>
            </a:r>
            <a:r>
              <a:rPr sz="1350" spc="-5" dirty="0">
                <a:latin typeface="Arial"/>
                <a:cs typeface="Arial"/>
              </a:rPr>
              <a:t>Management</a:t>
            </a:r>
            <a:endParaRPr sz="1350">
              <a:latin typeface="Arial"/>
              <a:cs typeface="Arial"/>
            </a:endParaRPr>
          </a:p>
          <a:p>
            <a:pPr marL="12700" marR="930910">
              <a:lnSpc>
                <a:spcPts val="1380"/>
              </a:lnSpc>
              <a:spcBef>
                <a:spcPts val="775"/>
              </a:spcBef>
            </a:pPr>
            <a:r>
              <a:rPr sz="1200" spc="-5" dirty="0">
                <a:latin typeface="Times New Roman"/>
                <a:cs typeface="Times New Roman"/>
              </a:rPr>
              <a:t>Integrated pest management (IPM) utilizes all </a:t>
            </a:r>
            <a:r>
              <a:rPr sz="1200" dirty="0">
                <a:latin typeface="Times New Roman"/>
                <a:cs typeface="Times New Roman"/>
              </a:rPr>
              <a:t>means of </a:t>
            </a:r>
            <a:r>
              <a:rPr sz="1200" spc="-5" dirty="0">
                <a:latin typeface="Times New Roman"/>
                <a:cs typeface="Times New Roman"/>
              </a:rPr>
              <a:t>pest </a:t>
            </a:r>
            <a:r>
              <a:rPr sz="1200" dirty="0">
                <a:latin typeface="Times New Roman"/>
                <a:cs typeface="Times New Roman"/>
              </a:rPr>
              <a:t>control </a:t>
            </a:r>
            <a:r>
              <a:rPr sz="1200" spc="-5" dirty="0">
                <a:latin typeface="Times New Roman"/>
                <a:cs typeface="Times New Roman"/>
              </a:rPr>
              <a:t>(chemical  and nonchemical) </a:t>
            </a:r>
            <a:r>
              <a:rPr sz="1200" dirty="0">
                <a:latin typeface="Times New Roman"/>
                <a:cs typeface="Times New Roman"/>
              </a:rPr>
              <a:t>in a compatible </a:t>
            </a:r>
            <a:r>
              <a:rPr sz="1200" spc="-5" dirty="0">
                <a:latin typeface="Times New Roman"/>
                <a:cs typeface="Times New Roman"/>
              </a:rPr>
              <a:t>fashion </a:t>
            </a:r>
            <a:r>
              <a:rPr sz="1200" dirty="0">
                <a:latin typeface="Times New Roman"/>
                <a:cs typeface="Times New Roman"/>
              </a:rPr>
              <a:t>to </a:t>
            </a:r>
            <a:r>
              <a:rPr sz="1200" spc="-5" dirty="0">
                <a:latin typeface="Times New Roman"/>
                <a:cs typeface="Times New Roman"/>
              </a:rPr>
              <a:t>reduce crop loss. Pesticides are  </a:t>
            </a:r>
            <a:r>
              <a:rPr sz="1200" dirty="0">
                <a:latin typeface="Times New Roman"/>
                <a:cs typeface="Times New Roman"/>
              </a:rPr>
              <a:t>the </a:t>
            </a:r>
            <a:r>
              <a:rPr sz="1200" spc="-5" dirty="0">
                <a:latin typeface="Times New Roman"/>
                <a:cs typeface="Times New Roman"/>
              </a:rPr>
              <a:t>last </a:t>
            </a:r>
            <a:r>
              <a:rPr sz="1200" dirty="0">
                <a:latin typeface="Times New Roman"/>
                <a:cs typeface="Times New Roman"/>
              </a:rPr>
              <a:t>line of </a:t>
            </a:r>
            <a:r>
              <a:rPr sz="1200" spc="-5" dirty="0">
                <a:latin typeface="Times New Roman"/>
                <a:cs typeface="Times New Roman"/>
              </a:rPr>
              <a:t>defense, </a:t>
            </a:r>
            <a:r>
              <a:rPr sz="1200" dirty="0">
                <a:latin typeface="Times New Roman"/>
                <a:cs typeface="Times New Roman"/>
              </a:rPr>
              <a:t>and </a:t>
            </a:r>
            <a:r>
              <a:rPr sz="1200" spc="-5" dirty="0">
                <a:latin typeface="Times New Roman"/>
                <a:cs typeface="Times New Roman"/>
              </a:rPr>
              <a:t>used </a:t>
            </a:r>
            <a:r>
              <a:rPr sz="1200" dirty="0">
                <a:latin typeface="Times New Roman"/>
                <a:cs typeface="Times New Roman"/>
              </a:rPr>
              <a:t>only </a:t>
            </a:r>
            <a:r>
              <a:rPr sz="1200" spc="-5" dirty="0">
                <a:latin typeface="Times New Roman"/>
                <a:cs typeface="Times New Roman"/>
              </a:rPr>
              <a:t>when pests cause sufficient </a:t>
            </a:r>
            <a:r>
              <a:rPr sz="1200" dirty="0">
                <a:latin typeface="Times New Roman"/>
                <a:cs typeface="Times New Roman"/>
              </a:rPr>
              <a:t>damage </a:t>
            </a:r>
            <a:r>
              <a:rPr sz="1200" spc="5" dirty="0">
                <a:latin typeface="Times New Roman"/>
                <a:cs typeface="Times New Roman"/>
              </a:rPr>
              <a:t>to  </a:t>
            </a:r>
            <a:r>
              <a:rPr sz="1200" spc="-5" dirty="0">
                <a:latin typeface="Times New Roman"/>
                <a:cs typeface="Times New Roman"/>
              </a:rPr>
              <a:t>offset </a:t>
            </a:r>
            <a:r>
              <a:rPr sz="1200" dirty="0">
                <a:latin typeface="Times New Roman"/>
                <a:cs typeface="Times New Roman"/>
              </a:rPr>
              <a:t>the expense of</a:t>
            </a:r>
            <a:r>
              <a:rPr sz="1200" spc="-5" dirty="0">
                <a:latin typeface="Times New Roman"/>
                <a:cs typeface="Times New Roman"/>
              </a:rPr>
              <a:t> </a:t>
            </a:r>
            <a:r>
              <a:rPr sz="1200" dirty="0">
                <a:latin typeface="Times New Roman"/>
                <a:cs typeface="Times New Roman"/>
              </a:rPr>
              <a:t>application.</a:t>
            </a:r>
            <a:endParaRPr sz="1200">
              <a:latin typeface="Times New Roman"/>
              <a:cs typeface="Times New Roman"/>
            </a:endParaRPr>
          </a:p>
        </p:txBody>
      </p:sp>
      <p:sp>
        <p:nvSpPr>
          <p:cNvPr id="23" name="object 23"/>
          <p:cNvSpPr/>
          <p:nvPr/>
        </p:nvSpPr>
        <p:spPr>
          <a:xfrm>
            <a:off x="5551296" y="1571497"/>
            <a:ext cx="2221230" cy="1318260"/>
          </a:xfrm>
          <a:custGeom>
            <a:avLst/>
            <a:gdLst/>
            <a:ahLst/>
            <a:cxnLst/>
            <a:rect l="l" t="t" r="r" b="b"/>
            <a:pathLst>
              <a:path w="2221229" h="1318260">
                <a:moveTo>
                  <a:pt x="0" y="1318259"/>
                </a:moveTo>
                <a:lnTo>
                  <a:pt x="2221103" y="1318259"/>
                </a:lnTo>
                <a:lnTo>
                  <a:pt x="2221103" y="0"/>
                </a:lnTo>
                <a:lnTo>
                  <a:pt x="0" y="0"/>
                </a:lnTo>
                <a:lnTo>
                  <a:pt x="0" y="1318259"/>
                </a:lnTo>
                <a:close/>
              </a:path>
            </a:pathLst>
          </a:custGeom>
          <a:solidFill>
            <a:srgbClr val="F0F0F0"/>
          </a:solidFill>
        </p:spPr>
        <p:txBody>
          <a:bodyPr wrap="square" lIns="0" tIns="0" rIns="0" bIns="0" rtlCol="0"/>
          <a:lstStyle/>
          <a:p>
            <a:endParaRPr/>
          </a:p>
        </p:txBody>
      </p:sp>
      <p:sp>
        <p:nvSpPr>
          <p:cNvPr id="24" name="object 24"/>
          <p:cNvSpPr/>
          <p:nvPr/>
        </p:nvSpPr>
        <p:spPr>
          <a:xfrm>
            <a:off x="5645784" y="1667510"/>
            <a:ext cx="1930400" cy="260985"/>
          </a:xfrm>
          <a:custGeom>
            <a:avLst/>
            <a:gdLst/>
            <a:ahLst/>
            <a:cxnLst/>
            <a:rect l="l" t="t" r="r" b="b"/>
            <a:pathLst>
              <a:path w="1930400" h="260985">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25" name="object 25"/>
          <p:cNvSpPr/>
          <p:nvPr/>
        </p:nvSpPr>
        <p:spPr>
          <a:xfrm>
            <a:off x="5798184" y="1665985"/>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26" name="object 26"/>
          <p:cNvSpPr/>
          <p:nvPr/>
        </p:nvSpPr>
        <p:spPr>
          <a:xfrm>
            <a:off x="5798311" y="1666366"/>
            <a:ext cx="142875" cy="227329"/>
          </a:xfrm>
          <a:custGeom>
            <a:avLst/>
            <a:gdLst/>
            <a:ahLst/>
            <a:cxnLst/>
            <a:rect l="l" t="t" r="r" b="b"/>
            <a:pathLst>
              <a:path w="142875" h="227330">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27" name="object 27"/>
          <p:cNvSpPr/>
          <p:nvPr/>
        </p:nvSpPr>
        <p:spPr>
          <a:xfrm>
            <a:off x="5807836" y="1713692"/>
            <a:ext cx="123830" cy="122933"/>
          </a:xfrm>
          <a:prstGeom prst="rect">
            <a:avLst/>
          </a:prstGeom>
          <a:blipFill>
            <a:blip r:embed="rId4" cstate="print"/>
            <a:stretch>
              <a:fillRect/>
            </a:stretch>
          </a:blipFill>
        </p:spPr>
        <p:txBody>
          <a:bodyPr wrap="square" lIns="0" tIns="0" rIns="0" bIns="0" rtlCol="0"/>
          <a:lstStyle/>
          <a:p>
            <a:endParaRPr/>
          </a:p>
        </p:txBody>
      </p:sp>
      <p:sp>
        <p:nvSpPr>
          <p:cNvPr id="28" name="object 28"/>
          <p:cNvSpPr/>
          <p:nvPr/>
        </p:nvSpPr>
        <p:spPr>
          <a:xfrm>
            <a:off x="5645784" y="2098801"/>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29" name="object 29"/>
          <p:cNvSpPr/>
          <p:nvPr/>
        </p:nvSpPr>
        <p:spPr>
          <a:xfrm>
            <a:off x="5798184" y="2098801"/>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30" name="object 30"/>
          <p:cNvSpPr/>
          <p:nvPr/>
        </p:nvSpPr>
        <p:spPr>
          <a:xfrm>
            <a:off x="5798311" y="209943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1" name="object 31"/>
          <p:cNvSpPr/>
          <p:nvPr/>
        </p:nvSpPr>
        <p:spPr>
          <a:xfrm>
            <a:off x="5941190" y="209943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2" name="object 32"/>
          <p:cNvSpPr/>
          <p:nvPr/>
        </p:nvSpPr>
        <p:spPr>
          <a:xfrm>
            <a:off x="5807836" y="2146762"/>
            <a:ext cx="123830" cy="122933"/>
          </a:xfrm>
          <a:prstGeom prst="rect">
            <a:avLst/>
          </a:prstGeom>
          <a:blipFill>
            <a:blip r:embed="rId5" cstate="print"/>
            <a:stretch>
              <a:fillRect/>
            </a:stretch>
          </a:blipFill>
        </p:spPr>
        <p:txBody>
          <a:bodyPr wrap="square" lIns="0" tIns="0" rIns="0" bIns="0" rtlCol="0"/>
          <a:lstStyle/>
          <a:p>
            <a:endParaRPr/>
          </a:p>
        </p:txBody>
      </p:sp>
      <p:sp>
        <p:nvSpPr>
          <p:cNvPr id="33" name="object 33"/>
          <p:cNvSpPr/>
          <p:nvPr/>
        </p:nvSpPr>
        <p:spPr>
          <a:xfrm>
            <a:off x="5647309" y="236092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4" name="object 34"/>
          <p:cNvSpPr/>
          <p:nvPr/>
        </p:nvSpPr>
        <p:spPr>
          <a:xfrm>
            <a:off x="5647309" y="202260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5" name="object 35"/>
          <p:cNvSpPr/>
          <p:nvPr/>
        </p:nvSpPr>
        <p:spPr>
          <a:xfrm>
            <a:off x="5645784" y="253161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36" name="object 36"/>
          <p:cNvSpPr/>
          <p:nvPr/>
        </p:nvSpPr>
        <p:spPr>
          <a:xfrm>
            <a:off x="5798184" y="2533142"/>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37" name="object 37"/>
          <p:cNvSpPr/>
          <p:nvPr/>
        </p:nvSpPr>
        <p:spPr>
          <a:xfrm>
            <a:off x="5798311" y="253187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8" name="object 38"/>
          <p:cNvSpPr/>
          <p:nvPr/>
        </p:nvSpPr>
        <p:spPr>
          <a:xfrm>
            <a:off x="5807836" y="2579197"/>
            <a:ext cx="123830" cy="122933"/>
          </a:xfrm>
          <a:prstGeom prst="rect">
            <a:avLst/>
          </a:prstGeom>
          <a:blipFill>
            <a:blip r:embed="rId6" cstate="print"/>
            <a:stretch>
              <a:fillRect/>
            </a:stretch>
          </a:blipFill>
        </p:spPr>
        <p:txBody>
          <a:bodyPr wrap="square" lIns="0" tIns="0" rIns="0" bIns="0" rtlCol="0"/>
          <a:lstStyle/>
          <a:p>
            <a:endParaRPr/>
          </a:p>
        </p:txBody>
      </p:sp>
      <p:graphicFrame>
        <p:nvGraphicFramePr>
          <p:cNvPr id="39" name="object 39"/>
          <p:cNvGraphicFramePr>
            <a:graphicFrameLocks noGrp="1"/>
          </p:cNvGraphicFramePr>
          <p:nvPr/>
        </p:nvGraphicFramePr>
        <p:xfrm>
          <a:off x="5645784" y="1495297"/>
          <a:ext cx="1929764" cy="1374645"/>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4488">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1"/>
                  </a:ext>
                </a:extLst>
              </a:tr>
              <a:tr h="95122">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5981">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solidFill>
                      <a:srgbClr val="F0F0F0"/>
                    </a:solidFill>
                  </a:tcPr>
                </a:tc>
                <a:extLst>
                  <a:ext uri="{0D108BD9-81ED-4DB2-BD59-A6C34878D82A}">
                    <a16:rowId xmlns:a16="http://schemas.microsoft.com/office/drawing/2014/main" val="10003"/>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40" name="object 40"/>
          <p:cNvSpPr/>
          <p:nvPr/>
        </p:nvSpPr>
        <p:spPr>
          <a:xfrm>
            <a:off x="466344" y="1495297"/>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41" name="object 41"/>
          <p:cNvSpPr/>
          <p:nvPr/>
        </p:nvSpPr>
        <p:spPr>
          <a:xfrm>
            <a:off x="5551296" y="149529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2" name="object 42"/>
          <p:cNvSpPr/>
          <p:nvPr/>
        </p:nvSpPr>
        <p:spPr>
          <a:xfrm>
            <a:off x="461772" y="288975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43" name="object 43"/>
          <p:cNvSpPr/>
          <p:nvPr/>
        </p:nvSpPr>
        <p:spPr>
          <a:xfrm>
            <a:off x="5551296" y="288975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4" name="object 44"/>
          <p:cNvSpPr txBox="1"/>
          <p:nvPr/>
        </p:nvSpPr>
        <p:spPr>
          <a:xfrm>
            <a:off x="601472" y="3016530"/>
            <a:ext cx="4852035" cy="129921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Prevent </a:t>
            </a:r>
            <a:r>
              <a:rPr sz="1350" dirty="0">
                <a:latin typeface="Arial"/>
                <a:cs typeface="Arial"/>
              </a:rPr>
              <a:t>Back-siphoning </a:t>
            </a:r>
            <a:r>
              <a:rPr sz="1350" spc="-5" dirty="0">
                <a:latin typeface="Arial"/>
                <a:cs typeface="Arial"/>
              </a:rPr>
              <a:t>and</a:t>
            </a:r>
            <a:r>
              <a:rPr sz="1350" spc="-15" dirty="0">
                <a:latin typeface="Arial"/>
                <a:cs typeface="Arial"/>
              </a:rPr>
              <a:t> </a:t>
            </a:r>
            <a:r>
              <a:rPr sz="1350" spc="-5" dirty="0">
                <a:latin typeface="Arial"/>
                <a:cs typeface="Arial"/>
              </a:rPr>
              <a:t>Spills</a:t>
            </a:r>
            <a:endParaRPr sz="1350">
              <a:latin typeface="Arial"/>
              <a:cs typeface="Arial"/>
            </a:endParaRPr>
          </a:p>
          <a:p>
            <a:pPr marL="12700" marR="5080">
              <a:lnSpc>
                <a:spcPts val="1380"/>
              </a:lnSpc>
              <a:spcBef>
                <a:spcPts val="775"/>
              </a:spcBef>
            </a:pPr>
            <a:r>
              <a:rPr sz="1200" spc="-5" dirty="0">
                <a:latin typeface="Times New Roman"/>
                <a:cs typeface="Times New Roman"/>
              </a:rPr>
              <a:t>Never allow </a:t>
            </a:r>
            <a:r>
              <a:rPr sz="1200" dirty="0">
                <a:latin typeface="Times New Roman"/>
                <a:cs typeface="Times New Roman"/>
              </a:rPr>
              <a:t>a hose used to fill a </a:t>
            </a:r>
            <a:r>
              <a:rPr sz="1200" spc="-5" dirty="0">
                <a:latin typeface="Times New Roman"/>
                <a:cs typeface="Times New Roman"/>
              </a:rPr>
              <a:t>spray </a:t>
            </a:r>
            <a:r>
              <a:rPr sz="1200" dirty="0">
                <a:latin typeface="Times New Roman"/>
                <a:cs typeface="Times New Roman"/>
              </a:rPr>
              <a:t>tank to extend </a:t>
            </a:r>
            <a:r>
              <a:rPr sz="1200" spc="-5" dirty="0">
                <a:latin typeface="Times New Roman"/>
                <a:cs typeface="Times New Roman"/>
              </a:rPr>
              <a:t>below </a:t>
            </a:r>
            <a:r>
              <a:rPr sz="1200" dirty="0">
                <a:latin typeface="Times New Roman"/>
                <a:cs typeface="Times New Roman"/>
              </a:rPr>
              <a:t>the </a:t>
            </a:r>
            <a:r>
              <a:rPr sz="1200" spc="-5" dirty="0">
                <a:latin typeface="Times New Roman"/>
                <a:cs typeface="Times New Roman"/>
              </a:rPr>
              <a:t>level </a:t>
            </a:r>
            <a:r>
              <a:rPr sz="1200" dirty="0">
                <a:latin typeface="Times New Roman"/>
                <a:cs typeface="Times New Roman"/>
              </a:rPr>
              <a:t>of the  </a:t>
            </a:r>
            <a:r>
              <a:rPr sz="1200" spc="-5" dirty="0">
                <a:latin typeface="Times New Roman"/>
                <a:cs typeface="Times New Roman"/>
              </a:rPr>
              <a:t>water </a:t>
            </a:r>
            <a:r>
              <a:rPr sz="1200" dirty="0">
                <a:latin typeface="Times New Roman"/>
                <a:cs typeface="Times New Roman"/>
              </a:rPr>
              <a:t>in the tank. Always </a:t>
            </a:r>
            <a:r>
              <a:rPr sz="1200" spc="-5" dirty="0">
                <a:latin typeface="Times New Roman"/>
                <a:cs typeface="Times New Roman"/>
              </a:rPr>
              <a:t>haul water </a:t>
            </a:r>
            <a:r>
              <a:rPr sz="1200" dirty="0">
                <a:latin typeface="Times New Roman"/>
                <a:cs typeface="Times New Roman"/>
              </a:rPr>
              <a:t>to the field to fill </a:t>
            </a:r>
            <a:r>
              <a:rPr sz="1200" spc="-5" dirty="0">
                <a:latin typeface="Times New Roman"/>
                <a:cs typeface="Times New Roman"/>
              </a:rPr>
              <a:t>spray tanks,and </a:t>
            </a:r>
            <a:r>
              <a:rPr sz="1200" dirty="0">
                <a:latin typeface="Times New Roman"/>
                <a:cs typeface="Times New Roman"/>
              </a:rPr>
              <a:t>mix </a:t>
            </a:r>
            <a:r>
              <a:rPr sz="1200" spc="-5" dirty="0">
                <a:latin typeface="Times New Roman"/>
                <a:cs typeface="Times New Roman"/>
              </a:rPr>
              <a:t>and  </a:t>
            </a:r>
            <a:r>
              <a:rPr sz="1200" dirty="0">
                <a:latin typeface="Times New Roman"/>
                <a:cs typeface="Times New Roman"/>
              </a:rPr>
              <a:t>dilute </a:t>
            </a:r>
            <a:r>
              <a:rPr sz="1200" spc="-5" dirty="0">
                <a:latin typeface="Times New Roman"/>
                <a:cs typeface="Times New Roman"/>
              </a:rPr>
              <a:t>pesticides. Contain pesticide spills as </a:t>
            </a:r>
            <a:r>
              <a:rPr sz="1200" dirty="0">
                <a:latin typeface="Times New Roman"/>
                <a:cs typeface="Times New Roman"/>
              </a:rPr>
              <a:t>quickly </a:t>
            </a:r>
            <a:r>
              <a:rPr sz="1200" spc="-5" dirty="0">
                <a:latin typeface="Times New Roman"/>
                <a:cs typeface="Times New Roman"/>
              </a:rPr>
              <a:t>as possible, and handle  according </a:t>
            </a:r>
            <a:r>
              <a:rPr sz="1200" dirty="0">
                <a:latin typeface="Times New Roman"/>
                <a:cs typeface="Times New Roman"/>
              </a:rPr>
              <a:t>to label directions. </a:t>
            </a:r>
            <a:r>
              <a:rPr sz="1200" spc="-5" dirty="0">
                <a:latin typeface="Times New Roman"/>
                <a:cs typeface="Times New Roman"/>
              </a:rPr>
              <a:t>Use </a:t>
            </a:r>
            <a:r>
              <a:rPr sz="1200" dirty="0">
                <a:latin typeface="Times New Roman"/>
                <a:cs typeface="Times New Roman"/>
              </a:rPr>
              <a:t>anti-siphon </a:t>
            </a:r>
            <a:r>
              <a:rPr sz="1200" spc="-5" dirty="0">
                <a:latin typeface="Times New Roman"/>
                <a:cs typeface="Times New Roman"/>
              </a:rPr>
              <a:t>devices </a:t>
            </a:r>
            <a:r>
              <a:rPr sz="1200" dirty="0">
                <a:latin typeface="Times New Roman"/>
                <a:cs typeface="Times New Roman"/>
              </a:rPr>
              <a:t>(inexpensive </a:t>
            </a:r>
            <a:r>
              <a:rPr sz="1200" spc="-5" dirty="0">
                <a:latin typeface="Times New Roman"/>
                <a:cs typeface="Times New Roman"/>
              </a:rPr>
              <a:t>and  effective) at </a:t>
            </a:r>
            <a:r>
              <a:rPr sz="1200" dirty="0">
                <a:latin typeface="Times New Roman"/>
                <a:cs typeface="Times New Roman"/>
              </a:rPr>
              <a:t>water</a:t>
            </a:r>
            <a:r>
              <a:rPr sz="1200" spc="-5" dirty="0">
                <a:latin typeface="Times New Roman"/>
                <a:cs typeface="Times New Roman"/>
              </a:rPr>
              <a:t> line.</a:t>
            </a:r>
            <a:endParaRPr sz="1200">
              <a:latin typeface="Times New Roman"/>
              <a:cs typeface="Times New Roman"/>
            </a:endParaRPr>
          </a:p>
        </p:txBody>
      </p:sp>
      <p:sp>
        <p:nvSpPr>
          <p:cNvPr id="45" name="object 45"/>
          <p:cNvSpPr/>
          <p:nvPr/>
        </p:nvSpPr>
        <p:spPr>
          <a:xfrm>
            <a:off x="5807836" y="3184352"/>
            <a:ext cx="123830" cy="122933"/>
          </a:xfrm>
          <a:prstGeom prst="rect">
            <a:avLst/>
          </a:prstGeom>
          <a:blipFill>
            <a:blip r:embed="rId3" cstate="print"/>
            <a:stretch>
              <a:fillRect/>
            </a:stretch>
          </a:blipFill>
        </p:spPr>
        <p:txBody>
          <a:bodyPr wrap="square" lIns="0" tIns="0" rIns="0" bIns="0" rtlCol="0"/>
          <a:lstStyle/>
          <a:p>
            <a:endParaRPr/>
          </a:p>
        </p:txBody>
      </p:sp>
      <p:sp>
        <p:nvSpPr>
          <p:cNvPr id="46" name="object 46"/>
          <p:cNvSpPr txBox="1"/>
          <p:nvPr/>
        </p:nvSpPr>
        <p:spPr>
          <a:xfrm>
            <a:off x="6043421" y="3200527"/>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47" name="object 47"/>
          <p:cNvSpPr/>
          <p:nvPr/>
        </p:nvSpPr>
        <p:spPr>
          <a:xfrm>
            <a:off x="5645784" y="3569842"/>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48" name="object 48"/>
          <p:cNvSpPr/>
          <p:nvPr/>
        </p:nvSpPr>
        <p:spPr>
          <a:xfrm>
            <a:off x="5798184" y="3569842"/>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49" name="object 49"/>
          <p:cNvSpPr/>
          <p:nvPr/>
        </p:nvSpPr>
        <p:spPr>
          <a:xfrm>
            <a:off x="5798311" y="357009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50" name="object 50"/>
          <p:cNvSpPr/>
          <p:nvPr/>
        </p:nvSpPr>
        <p:spPr>
          <a:xfrm>
            <a:off x="5941190" y="357009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51" name="object 51"/>
          <p:cNvSpPr/>
          <p:nvPr/>
        </p:nvSpPr>
        <p:spPr>
          <a:xfrm>
            <a:off x="5807836" y="3617422"/>
            <a:ext cx="123830" cy="122933"/>
          </a:xfrm>
          <a:prstGeom prst="rect">
            <a:avLst/>
          </a:prstGeom>
          <a:blipFill>
            <a:blip r:embed="rId7" cstate="print"/>
            <a:stretch>
              <a:fillRect/>
            </a:stretch>
          </a:blipFill>
        </p:spPr>
        <p:txBody>
          <a:bodyPr wrap="square" lIns="0" tIns="0" rIns="0" bIns="0" rtlCol="0"/>
          <a:lstStyle/>
          <a:p>
            <a:endParaRPr/>
          </a:p>
        </p:txBody>
      </p:sp>
      <p:sp>
        <p:nvSpPr>
          <p:cNvPr id="52" name="object 52"/>
          <p:cNvSpPr txBox="1"/>
          <p:nvPr/>
        </p:nvSpPr>
        <p:spPr>
          <a:xfrm>
            <a:off x="6043421" y="3633342"/>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53" name="object 53"/>
          <p:cNvSpPr/>
          <p:nvPr/>
        </p:nvSpPr>
        <p:spPr>
          <a:xfrm>
            <a:off x="5647309" y="383197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4" name="object 54"/>
          <p:cNvSpPr/>
          <p:nvPr/>
        </p:nvSpPr>
        <p:spPr>
          <a:xfrm>
            <a:off x="5647309" y="349364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5" name="object 55"/>
          <p:cNvSpPr/>
          <p:nvPr/>
        </p:nvSpPr>
        <p:spPr>
          <a:xfrm>
            <a:off x="5807836" y="4049857"/>
            <a:ext cx="123830" cy="122933"/>
          </a:xfrm>
          <a:prstGeom prst="rect">
            <a:avLst/>
          </a:prstGeom>
          <a:blipFill>
            <a:blip r:embed="rId3" cstate="print"/>
            <a:stretch>
              <a:fillRect/>
            </a:stretch>
          </a:blipFill>
        </p:spPr>
        <p:txBody>
          <a:bodyPr wrap="square" lIns="0" tIns="0" rIns="0" bIns="0" rtlCol="0"/>
          <a:lstStyle/>
          <a:p>
            <a:endParaRPr/>
          </a:p>
        </p:txBody>
      </p:sp>
      <p:sp>
        <p:nvSpPr>
          <p:cNvPr id="56" name="object 56"/>
          <p:cNvSpPr txBox="1"/>
          <p:nvPr/>
        </p:nvSpPr>
        <p:spPr>
          <a:xfrm>
            <a:off x="6043421" y="4066159"/>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57" name="object 57"/>
          <p:cNvSpPr/>
          <p:nvPr/>
        </p:nvSpPr>
        <p:spPr>
          <a:xfrm>
            <a:off x="466344" y="4513198"/>
            <a:ext cx="5085080" cy="1316990"/>
          </a:xfrm>
          <a:custGeom>
            <a:avLst/>
            <a:gdLst/>
            <a:ahLst/>
            <a:cxnLst/>
            <a:rect l="l" t="t" r="r" b="b"/>
            <a:pathLst>
              <a:path w="5085080" h="1316989">
                <a:moveTo>
                  <a:pt x="0" y="1316989"/>
                </a:moveTo>
                <a:lnTo>
                  <a:pt x="5084953" y="1316989"/>
                </a:lnTo>
                <a:lnTo>
                  <a:pt x="5084953" y="0"/>
                </a:lnTo>
                <a:lnTo>
                  <a:pt x="0" y="0"/>
                </a:lnTo>
                <a:lnTo>
                  <a:pt x="0" y="1316989"/>
                </a:lnTo>
                <a:close/>
              </a:path>
            </a:pathLst>
          </a:custGeom>
          <a:solidFill>
            <a:srgbClr val="F0F0F0"/>
          </a:solidFill>
        </p:spPr>
        <p:txBody>
          <a:bodyPr wrap="square" lIns="0" tIns="0" rIns="0" bIns="0" rtlCol="0"/>
          <a:lstStyle/>
          <a:p>
            <a:endParaRPr/>
          </a:p>
        </p:txBody>
      </p:sp>
      <p:sp>
        <p:nvSpPr>
          <p:cNvPr id="58" name="object 58"/>
          <p:cNvSpPr/>
          <p:nvPr/>
        </p:nvSpPr>
        <p:spPr>
          <a:xfrm>
            <a:off x="614172" y="4513198"/>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59" name="object 59"/>
          <p:cNvSpPr/>
          <p:nvPr/>
        </p:nvSpPr>
        <p:spPr>
          <a:xfrm>
            <a:off x="614172" y="490029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0" name="object 60"/>
          <p:cNvSpPr/>
          <p:nvPr/>
        </p:nvSpPr>
        <p:spPr>
          <a:xfrm>
            <a:off x="614172" y="5075554"/>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1" name="object 61"/>
          <p:cNvSpPr/>
          <p:nvPr/>
        </p:nvSpPr>
        <p:spPr>
          <a:xfrm>
            <a:off x="614172" y="5250764"/>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62" name="object 62"/>
          <p:cNvSpPr/>
          <p:nvPr/>
        </p:nvSpPr>
        <p:spPr>
          <a:xfrm>
            <a:off x="614172" y="5426328"/>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3" name="object 63"/>
          <p:cNvSpPr txBox="1"/>
          <p:nvPr/>
        </p:nvSpPr>
        <p:spPr>
          <a:xfrm>
            <a:off x="601472" y="4487191"/>
            <a:ext cx="4877435" cy="1124585"/>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Consider Weather and Irrigation</a:t>
            </a:r>
            <a:r>
              <a:rPr sz="1350" spc="5" dirty="0">
                <a:latin typeface="Arial"/>
                <a:cs typeface="Arial"/>
              </a:rPr>
              <a:t> </a:t>
            </a:r>
            <a:r>
              <a:rPr sz="1350" spc="-5" dirty="0">
                <a:latin typeface="Arial"/>
                <a:cs typeface="Arial"/>
              </a:rPr>
              <a:t>Plans</a:t>
            </a:r>
            <a:endParaRPr sz="1350">
              <a:latin typeface="Arial"/>
              <a:cs typeface="Arial"/>
            </a:endParaRPr>
          </a:p>
          <a:p>
            <a:pPr marL="12700" marR="5080">
              <a:lnSpc>
                <a:spcPct val="95900"/>
              </a:lnSpc>
              <a:spcBef>
                <a:spcPts val="735"/>
              </a:spcBef>
            </a:pPr>
            <a:r>
              <a:rPr sz="1200" spc="-5" dirty="0">
                <a:latin typeface="Times New Roman"/>
                <a:cs typeface="Times New Roman"/>
              </a:rPr>
              <a:t>Never </a:t>
            </a:r>
            <a:r>
              <a:rPr sz="1200" dirty="0">
                <a:latin typeface="Times New Roman"/>
                <a:cs typeface="Times New Roman"/>
              </a:rPr>
              <a:t>start </a:t>
            </a:r>
            <a:r>
              <a:rPr sz="1200" spc="-5" dirty="0">
                <a:latin typeface="Times New Roman"/>
                <a:cs typeface="Times New Roman"/>
              </a:rPr>
              <a:t>pesticide applications </a:t>
            </a:r>
            <a:r>
              <a:rPr sz="1200" dirty="0">
                <a:latin typeface="Times New Roman"/>
                <a:cs typeface="Times New Roman"/>
              </a:rPr>
              <a:t>if a </a:t>
            </a:r>
            <a:r>
              <a:rPr sz="1200" spc="-5" dirty="0">
                <a:latin typeface="Times New Roman"/>
                <a:cs typeface="Times New Roman"/>
              </a:rPr>
              <a:t>weather </a:t>
            </a:r>
            <a:r>
              <a:rPr sz="1200" dirty="0">
                <a:latin typeface="Times New Roman"/>
                <a:cs typeface="Times New Roman"/>
              </a:rPr>
              <a:t>event </a:t>
            </a:r>
            <a:r>
              <a:rPr sz="1200" spc="-5" dirty="0">
                <a:latin typeface="Times New Roman"/>
                <a:cs typeface="Times New Roman"/>
              </a:rPr>
              <a:t>(rainfall </a:t>
            </a:r>
            <a:r>
              <a:rPr sz="1200" dirty="0">
                <a:latin typeface="Times New Roman"/>
                <a:cs typeface="Times New Roman"/>
              </a:rPr>
              <a:t>for </a:t>
            </a:r>
            <a:r>
              <a:rPr sz="1200" spc="-5" dirty="0">
                <a:latin typeface="Times New Roman"/>
                <a:cs typeface="Times New Roman"/>
              </a:rPr>
              <a:t>instance) is  forecast that </a:t>
            </a:r>
            <a:r>
              <a:rPr sz="1200" dirty="0">
                <a:latin typeface="Times New Roman"/>
                <a:cs typeface="Times New Roman"/>
              </a:rPr>
              <a:t>could cause </a:t>
            </a:r>
            <a:r>
              <a:rPr sz="1200" spc="-5" dirty="0">
                <a:latin typeface="Times New Roman"/>
                <a:cs typeface="Times New Roman"/>
              </a:rPr>
              <a:t>drift </a:t>
            </a:r>
            <a:r>
              <a:rPr sz="1200" dirty="0">
                <a:latin typeface="Times New Roman"/>
                <a:cs typeface="Times New Roman"/>
              </a:rPr>
              <a:t>or soil </a:t>
            </a:r>
            <a:r>
              <a:rPr sz="1200" spc="-5" dirty="0">
                <a:latin typeface="Times New Roman"/>
                <a:cs typeface="Times New Roman"/>
              </a:rPr>
              <a:t>runoff at </a:t>
            </a:r>
            <a:r>
              <a:rPr sz="1200" dirty="0">
                <a:latin typeface="Times New Roman"/>
                <a:cs typeface="Times New Roman"/>
              </a:rPr>
              <a:t>the </a:t>
            </a:r>
            <a:r>
              <a:rPr sz="1200" spc="-5" dirty="0">
                <a:latin typeface="Times New Roman"/>
                <a:cs typeface="Times New Roman"/>
              </a:rPr>
              <a:t>application </a:t>
            </a:r>
            <a:r>
              <a:rPr sz="1200" dirty="0">
                <a:latin typeface="Times New Roman"/>
                <a:cs typeface="Times New Roman"/>
              </a:rPr>
              <a:t>site. </a:t>
            </a:r>
            <a:r>
              <a:rPr sz="1200" spc="-5" dirty="0">
                <a:latin typeface="Times New Roman"/>
                <a:cs typeface="Times New Roman"/>
              </a:rPr>
              <a:t>Application  </a:t>
            </a:r>
            <a:r>
              <a:rPr sz="1200" dirty="0">
                <a:latin typeface="Times New Roman"/>
                <a:cs typeface="Times New Roman"/>
              </a:rPr>
              <a:t>just </a:t>
            </a:r>
            <a:r>
              <a:rPr sz="1200" spc="-5" dirty="0">
                <a:latin typeface="Times New Roman"/>
                <a:cs typeface="Times New Roman"/>
              </a:rPr>
              <a:t>before rainfall </a:t>
            </a:r>
            <a:r>
              <a:rPr sz="1200" dirty="0">
                <a:latin typeface="Times New Roman"/>
                <a:cs typeface="Times New Roman"/>
              </a:rPr>
              <a:t>or </a:t>
            </a:r>
            <a:r>
              <a:rPr sz="1200" spc="-5" dirty="0">
                <a:latin typeface="Times New Roman"/>
                <a:cs typeface="Times New Roman"/>
              </a:rPr>
              <a:t>irrigation </a:t>
            </a:r>
            <a:r>
              <a:rPr sz="1200" dirty="0">
                <a:latin typeface="Times New Roman"/>
                <a:cs typeface="Times New Roman"/>
              </a:rPr>
              <a:t>may </a:t>
            </a:r>
            <a:r>
              <a:rPr sz="1200" spc="-5" dirty="0">
                <a:latin typeface="Times New Roman"/>
                <a:cs typeface="Times New Roman"/>
              </a:rPr>
              <a:t>result </a:t>
            </a:r>
            <a:r>
              <a:rPr sz="1200" dirty="0">
                <a:latin typeface="Times New Roman"/>
                <a:cs typeface="Times New Roman"/>
              </a:rPr>
              <a:t>in </a:t>
            </a:r>
            <a:r>
              <a:rPr sz="1200" spc="-5" dirty="0">
                <a:latin typeface="Times New Roman"/>
                <a:cs typeface="Times New Roman"/>
              </a:rPr>
              <a:t>reduced efficacy </a:t>
            </a:r>
            <a:r>
              <a:rPr sz="1200" dirty="0">
                <a:latin typeface="Times New Roman"/>
                <a:cs typeface="Times New Roman"/>
              </a:rPr>
              <a:t>if the pesticide </a:t>
            </a:r>
            <a:r>
              <a:rPr sz="1200" spc="-5" dirty="0">
                <a:latin typeface="Times New Roman"/>
                <a:cs typeface="Times New Roman"/>
              </a:rPr>
              <a:t>is  washed </a:t>
            </a:r>
            <a:r>
              <a:rPr sz="1200" dirty="0">
                <a:latin typeface="Times New Roman"/>
                <a:cs typeface="Times New Roman"/>
              </a:rPr>
              <a:t>off the </a:t>
            </a:r>
            <a:r>
              <a:rPr sz="1200" spc="-5" dirty="0">
                <a:latin typeface="Times New Roman"/>
                <a:cs typeface="Times New Roman"/>
              </a:rPr>
              <a:t>target </a:t>
            </a:r>
            <a:r>
              <a:rPr sz="1200" dirty="0">
                <a:latin typeface="Times New Roman"/>
                <a:cs typeface="Times New Roman"/>
              </a:rPr>
              <a:t>crop, </a:t>
            </a:r>
            <a:r>
              <a:rPr sz="1200" spc="-5" dirty="0">
                <a:latin typeface="Times New Roman"/>
                <a:cs typeface="Times New Roman"/>
              </a:rPr>
              <a:t>resulting </a:t>
            </a:r>
            <a:r>
              <a:rPr sz="1200" dirty="0">
                <a:latin typeface="Times New Roman"/>
                <a:cs typeface="Times New Roman"/>
              </a:rPr>
              <a:t>in the </a:t>
            </a:r>
            <a:r>
              <a:rPr sz="1200" spc="-5" dirty="0">
                <a:latin typeface="Times New Roman"/>
                <a:cs typeface="Times New Roman"/>
              </a:rPr>
              <a:t>need </a:t>
            </a:r>
            <a:r>
              <a:rPr sz="1200" dirty="0">
                <a:latin typeface="Times New Roman"/>
                <a:cs typeface="Times New Roman"/>
              </a:rPr>
              <a:t>to </a:t>
            </a:r>
            <a:r>
              <a:rPr sz="1200" spc="-5" dirty="0">
                <a:latin typeface="Times New Roman"/>
                <a:cs typeface="Times New Roman"/>
              </a:rPr>
              <a:t>reapply </a:t>
            </a:r>
            <a:r>
              <a:rPr sz="1200" dirty="0">
                <a:latin typeface="Times New Roman"/>
                <a:cs typeface="Times New Roman"/>
              </a:rPr>
              <a:t>the</a:t>
            </a:r>
            <a:r>
              <a:rPr sz="1200" spc="40" dirty="0">
                <a:latin typeface="Times New Roman"/>
                <a:cs typeface="Times New Roman"/>
              </a:rPr>
              <a:t> </a:t>
            </a:r>
            <a:r>
              <a:rPr sz="1200" spc="-5" dirty="0">
                <a:latin typeface="Times New Roman"/>
                <a:cs typeface="Times New Roman"/>
              </a:rPr>
              <a:t>pesticide.</a:t>
            </a:r>
            <a:endParaRPr sz="1200">
              <a:latin typeface="Times New Roman"/>
              <a:cs typeface="Times New Roman"/>
            </a:endParaRPr>
          </a:p>
        </p:txBody>
      </p:sp>
      <p:sp>
        <p:nvSpPr>
          <p:cNvPr id="64" name="object 64"/>
          <p:cNvSpPr/>
          <p:nvPr/>
        </p:nvSpPr>
        <p:spPr>
          <a:xfrm>
            <a:off x="5551296" y="4513198"/>
            <a:ext cx="2221230" cy="1316990"/>
          </a:xfrm>
          <a:custGeom>
            <a:avLst/>
            <a:gdLst/>
            <a:ahLst/>
            <a:cxnLst/>
            <a:rect l="l" t="t" r="r" b="b"/>
            <a:pathLst>
              <a:path w="2221229" h="1316989">
                <a:moveTo>
                  <a:pt x="0" y="1316989"/>
                </a:moveTo>
                <a:lnTo>
                  <a:pt x="2221103" y="1316989"/>
                </a:lnTo>
                <a:lnTo>
                  <a:pt x="2221103" y="0"/>
                </a:lnTo>
                <a:lnTo>
                  <a:pt x="0" y="0"/>
                </a:lnTo>
                <a:lnTo>
                  <a:pt x="0" y="1316989"/>
                </a:lnTo>
                <a:close/>
              </a:path>
            </a:pathLst>
          </a:custGeom>
          <a:solidFill>
            <a:srgbClr val="F0F0F0"/>
          </a:solidFill>
        </p:spPr>
        <p:txBody>
          <a:bodyPr wrap="square" lIns="0" tIns="0" rIns="0" bIns="0" rtlCol="0"/>
          <a:lstStyle/>
          <a:p>
            <a:endParaRPr/>
          </a:p>
        </p:txBody>
      </p:sp>
      <p:sp>
        <p:nvSpPr>
          <p:cNvPr id="65" name="object 65"/>
          <p:cNvSpPr/>
          <p:nvPr/>
        </p:nvSpPr>
        <p:spPr>
          <a:xfrm>
            <a:off x="5645784" y="4609210"/>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66" name="object 66"/>
          <p:cNvSpPr/>
          <p:nvPr/>
        </p:nvSpPr>
        <p:spPr>
          <a:xfrm>
            <a:off x="5798184" y="4607686"/>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7" name="object 67"/>
          <p:cNvSpPr/>
          <p:nvPr/>
        </p:nvSpPr>
        <p:spPr>
          <a:xfrm>
            <a:off x="5798311" y="460768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8" name="object 68"/>
          <p:cNvSpPr/>
          <p:nvPr/>
        </p:nvSpPr>
        <p:spPr>
          <a:xfrm>
            <a:off x="5807836" y="4655012"/>
            <a:ext cx="123830" cy="122933"/>
          </a:xfrm>
          <a:prstGeom prst="rect">
            <a:avLst/>
          </a:prstGeom>
          <a:blipFill>
            <a:blip r:embed="rId8" cstate="print"/>
            <a:stretch>
              <a:fillRect/>
            </a:stretch>
          </a:blipFill>
        </p:spPr>
        <p:txBody>
          <a:bodyPr wrap="square" lIns="0" tIns="0" rIns="0" bIns="0" rtlCol="0"/>
          <a:lstStyle/>
          <a:p>
            <a:endParaRPr/>
          </a:p>
        </p:txBody>
      </p:sp>
      <p:sp>
        <p:nvSpPr>
          <p:cNvPr id="69" name="object 69"/>
          <p:cNvSpPr/>
          <p:nvPr/>
        </p:nvSpPr>
        <p:spPr>
          <a:xfrm>
            <a:off x="5645784" y="5040503"/>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0" name="object 70"/>
          <p:cNvSpPr/>
          <p:nvPr/>
        </p:nvSpPr>
        <p:spPr>
          <a:xfrm>
            <a:off x="5798184" y="5040503"/>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1" name="object 71"/>
          <p:cNvSpPr/>
          <p:nvPr/>
        </p:nvSpPr>
        <p:spPr>
          <a:xfrm>
            <a:off x="5798311" y="504075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2" name="object 72"/>
          <p:cNvSpPr/>
          <p:nvPr/>
        </p:nvSpPr>
        <p:spPr>
          <a:xfrm>
            <a:off x="5941190" y="504075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3" name="object 73"/>
          <p:cNvSpPr/>
          <p:nvPr/>
        </p:nvSpPr>
        <p:spPr>
          <a:xfrm>
            <a:off x="5807836" y="5088082"/>
            <a:ext cx="123830" cy="122933"/>
          </a:xfrm>
          <a:prstGeom prst="rect">
            <a:avLst/>
          </a:prstGeom>
          <a:blipFill>
            <a:blip r:embed="rId5" cstate="print"/>
            <a:stretch>
              <a:fillRect/>
            </a:stretch>
          </a:blipFill>
        </p:spPr>
        <p:txBody>
          <a:bodyPr wrap="square" lIns="0" tIns="0" rIns="0" bIns="0" rtlCol="0"/>
          <a:lstStyle/>
          <a:p>
            <a:endParaRPr/>
          </a:p>
        </p:txBody>
      </p:sp>
      <p:sp>
        <p:nvSpPr>
          <p:cNvPr id="74" name="object 74"/>
          <p:cNvSpPr/>
          <p:nvPr/>
        </p:nvSpPr>
        <p:spPr>
          <a:xfrm>
            <a:off x="5647309" y="530263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5" name="object 75"/>
          <p:cNvSpPr/>
          <p:nvPr/>
        </p:nvSpPr>
        <p:spPr>
          <a:xfrm>
            <a:off x="5647309" y="49643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6" name="object 76"/>
          <p:cNvSpPr/>
          <p:nvPr/>
        </p:nvSpPr>
        <p:spPr>
          <a:xfrm>
            <a:off x="5645784" y="5473572"/>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77" name="object 77"/>
          <p:cNvSpPr/>
          <p:nvPr/>
        </p:nvSpPr>
        <p:spPr>
          <a:xfrm>
            <a:off x="5798184" y="5473572"/>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78" name="object 78"/>
          <p:cNvSpPr/>
          <p:nvPr/>
        </p:nvSpPr>
        <p:spPr>
          <a:xfrm>
            <a:off x="5798311" y="547319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9" name="object 79"/>
          <p:cNvSpPr/>
          <p:nvPr/>
        </p:nvSpPr>
        <p:spPr>
          <a:xfrm>
            <a:off x="5807836" y="5520518"/>
            <a:ext cx="123830" cy="122933"/>
          </a:xfrm>
          <a:prstGeom prst="rect">
            <a:avLst/>
          </a:prstGeom>
          <a:blipFill>
            <a:blip r:embed="rId9" cstate="print"/>
            <a:stretch>
              <a:fillRect/>
            </a:stretch>
          </a:blipFill>
        </p:spPr>
        <p:txBody>
          <a:bodyPr wrap="square" lIns="0" tIns="0" rIns="0" bIns="0" rtlCol="0"/>
          <a:lstStyle/>
          <a:p>
            <a:endParaRPr/>
          </a:p>
        </p:txBody>
      </p:sp>
      <p:graphicFrame>
        <p:nvGraphicFramePr>
          <p:cNvPr id="80" name="object 80"/>
          <p:cNvGraphicFramePr>
            <a:graphicFrameLocks noGrp="1"/>
          </p:cNvGraphicFramePr>
          <p:nvPr/>
        </p:nvGraphicFramePr>
        <p:xfrm>
          <a:off x="5645784" y="4436998"/>
          <a:ext cx="1929764" cy="1374899"/>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4487">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1"/>
                  </a:ext>
                </a:extLst>
              </a:tr>
              <a:tr h="94741">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312">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solidFill>
                      <a:srgbClr val="F0F0F0"/>
                    </a:solidFill>
                  </a:tcPr>
                </a:tc>
                <a:extLst>
                  <a:ext uri="{0D108BD9-81ED-4DB2-BD59-A6C34878D82A}">
                    <a16:rowId xmlns:a16="http://schemas.microsoft.com/office/drawing/2014/main" val="10003"/>
                  </a:ext>
                </a:extLst>
              </a:tr>
              <a:tr h="414832">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81" name="object 81"/>
          <p:cNvSpPr/>
          <p:nvPr/>
        </p:nvSpPr>
        <p:spPr>
          <a:xfrm>
            <a:off x="466344" y="4436998"/>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82" name="object 82"/>
          <p:cNvSpPr/>
          <p:nvPr/>
        </p:nvSpPr>
        <p:spPr>
          <a:xfrm>
            <a:off x="5551296" y="443699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3" name="object 83"/>
          <p:cNvSpPr/>
          <p:nvPr/>
        </p:nvSpPr>
        <p:spPr>
          <a:xfrm>
            <a:off x="461772" y="5830189"/>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84" name="object 84"/>
          <p:cNvSpPr/>
          <p:nvPr/>
        </p:nvSpPr>
        <p:spPr>
          <a:xfrm>
            <a:off x="5551296" y="5830189"/>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5" name="object 85"/>
          <p:cNvSpPr txBox="1"/>
          <p:nvPr/>
        </p:nvSpPr>
        <p:spPr>
          <a:xfrm>
            <a:off x="601472" y="5954859"/>
            <a:ext cx="4793615" cy="776605"/>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Pesticide</a:t>
            </a:r>
            <a:r>
              <a:rPr sz="1350" spc="-20" dirty="0">
                <a:latin typeface="Arial"/>
                <a:cs typeface="Arial"/>
              </a:rPr>
              <a:t> </a:t>
            </a:r>
            <a:r>
              <a:rPr sz="1350" dirty="0">
                <a:latin typeface="Arial"/>
                <a:cs typeface="Arial"/>
              </a:rPr>
              <a:t>Use</a:t>
            </a:r>
            <a:endParaRPr sz="1350">
              <a:latin typeface="Arial"/>
              <a:cs typeface="Arial"/>
            </a:endParaRPr>
          </a:p>
          <a:p>
            <a:pPr marL="12700" marR="5080">
              <a:lnSpc>
                <a:spcPts val="1380"/>
              </a:lnSpc>
              <a:spcBef>
                <a:spcPts val="785"/>
              </a:spcBef>
            </a:pPr>
            <a:r>
              <a:rPr sz="1200" spc="-5" dirty="0">
                <a:latin typeface="Times New Roman"/>
                <a:cs typeface="Times New Roman"/>
              </a:rPr>
              <a:t>Use pesticides </a:t>
            </a:r>
            <a:r>
              <a:rPr sz="1200" dirty="0">
                <a:latin typeface="Times New Roman"/>
                <a:cs typeface="Times New Roman"/>
              </a:rPr>
              <a:t>only </a:t>
            </a:r>
            <a:r>
              <a:rPr sz="1200" spc="-5" dirty="0">
                <a:latin typeface="Times New Roman"/>
                <a:cs typeface="Times New Roman"/>
              </a:rPr>
              <a:t>when economic thresholds </a:t>
            </a:r>
            <a:r>
              <a:rPr sz="1200" dirty="0">
                <a:latin typeface="Times New Roman"/>
                <a:cs typeface="Times New Roman"/>
              </a:rPr>
              <a:t>are </a:t>
            </a:r>
            <a:r>
              <a:rPr sz="1200" spc="-5" dirty="0">
                <a:latin typeface="Times New Roman"/>
                <a:cs typeface="Times New Roman"/>
              </a:rPr>
              <a:t>reached, and </a:t>
            </a:r>
            <a:r>
              <a:rPr sz="1200" dirty="0">
                <a:latin typeface="Times New Roman"/>
                <a:cs typeface="Times New Roman"/>
              </a:rPr>
              <a:t>purchase only  </a:t>
            </a:r>
            <a:r>
              <a:rPr sz="1200" spc="-5" dirty="0">
                <a:latin typeface="Times New Roman"/>
                <a:cs typeface="Times New Roman"/>
              </a:rPr>
              <a:t>what is</a:t>
            </a:r>
            <a:r>
              <a:rPr sz="1200" dirty="0">
                <a:latin typeface="Times New Roman"/>
                <a:cs typeface="Times New Roman"/>
              </a:rPr>
              <a:t> </a:t>
            </a:r>
            <a:r>
              <a:rPr sz="1200" spc="-5" dirty="0">
                <a:latin typeface="Times New Roman"/>
                <a:cs typeface="Times New Roman"/>
              </a:rPr>
              <a:t>needed.</a:t>
            </a:r>
            <a:endParaRPr sz="1200">
              <a:latin typeface="Times New Roman"/>
              <a:cs typeface="Times New Roman"/>
            </a:endParaRPr>
          </a:p>
        </p:txBody>
      </p:sp>
      <p:sp>
        <p:nvSpPr>
          <p:cNvPr id="86" name="object 86"/>
          <p:cNvSpPr/>
          <p:nvPr/>
        </p:nvSpPr>
        <p:spPr>
          <a:xfrm>
            <a:off x="5807836" y="6125672"/>
            <a:ext cx="123830" cy="122933"/>
          </a:xfrm>
          <a:prstGeom prst="rect">
            <a:avLst/>
          </a:prstGeom>
          <a:blipFill>
            <a:blip r:embed="rId3" cstate="print"/>
            <a:stretch>
              <a:fillRect/>
            </a:stretch>
          </a:blipFill>
        </p:spPr>
        <p:txBody>
          <a:bodyPr wrap="square" lIns="0" tIns="0" rIns="0" bIns="0" rtlCol="0"/>
          <a:lstStyle/>
          <a:p>
            <a:endParaRPr/>
          </a:p>
        </p:txBody>
      </p:sp>
      <p:sp>
        <p:nvSpPr>
          <p:cNvPr id="87" name="object 87"/>
          <p:cNvSpPr txBox="1"/>
          <p:nvPr/>
        </p:nvSpPr>
        <p:spPr>
          <a:xfrm>
            <a:off x="6043421" y="6142101"/>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88" name="object 88"/>
          <p:cNvSpPr/>
          <p:nvPr/>
        </p:nvSpPr>
        <p:spPr>
          <a:xfrm>
            <a:off x="5645784" y="6511417"/>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89" name="object 89"/>
          <p:cNvSpPr/>
          <p:nvPr/>
        </p:nvSpPr>
        <p:spPr>
          <a:xfrm>
            <a:off x="5798184" y="6511417"/>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90" name="object 90"/>
          <p:cNvSpPr/>
          <p:nvPr/>
        </p:nvSpPr>
        <p:spPr>
          <a:xfrm>
            <a:off x="5798311" y="651141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91" name="object 91"/>
          <p:cNvSpPr/>
          <p:nvPr/>
        </p:nvSpPr>
        <p:spPr>
          <a:xfrm>
            <a:off x="5941190" y="651141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92" name="object 92"/>
          <p:cNvSpPr/>
          <p:nvPr/>
        </p:nvSpPr>
        <p:spPr>
          <a:xfrm>
            <a:off x="5807836" y="6558743"/>
            <a:ext cx="123830" cy="122933"/>
          </a:xfrm>
          <a:prstGeom prst="rect">
            <a:avLst/>
          </a:prstGeom>
          <a:blipFill>
            <a:blip r:embed="rId5" cstate="print"/>
            <a:stretch>
              <a:fillRect/>
            </a:stretch>
          </a:blipFill>
        </p:spPr>
        <p:txBody>
          <a:bodyPr wrap="square" lIns="0" tIns="0" rIns="0" bIns="0" rtlCol="0"/>
          <a:lstStyle/>
          <a:p>
            <a:endParaRPr/>
          </a:p>
        </p:txBody>
      </p:sp>
      <p:sp>
        <p:nvSpPr>
          <p:cNvPr id="93" name="object 93"/>
          <p:cNvSpPr txBox="1"/>
          <p:nvPr/>
        </p:nvSpPr>
        <p:spPr>
          <a:xfrm>
            <a:off x="6043421" y="6574916"/>
            <a:ext cx="146812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40" dirty="0">
                <a:latin typeface="Times New Roman"/>
                <a:cs typeface="Times New Roman"/>
              </a:rPr>
              <a:t> </a:t>
            </a:r>
            <a:r>
              <a:rPr sz="1200" dirty="0">
                <a:latin typeface="Times New Roman"/>
                <a:cs typeface="Times New Roman"/>
              </a:rPr>
              <a:t>yr)</a:t>
            </a:r>
            <a:endParaRPr sz="1200">
              <a:latin typeface="Times New Roman"/>
              <a:cs typeface="Times New Roman"/>
            </a:endParaRPr>
          </a:p>
        </p:txBody>
      </p:sp>
      <p:sp>
        <p:nvSpPr>
          <p:cNvPr id="94" name="object 94"/>
          <p:cNvSpPr/>
          <p:nvPr/>
        </p:nvSpPr>
        <p:spPr>
          <a:xfrm>
            <a:off x="5647309" y="677354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95" name="object 95"/>
          <p:cNvSpPr/>
          <p:nvPr/>
        </p:nvSpPr>
        <p:spPr>
          <a:xfrm>
            <a:off x="5647309" y="64352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96" name="object 96"/>
          <p:cNvSpPr/>
          <p:nvPr/>
        </p:nvSpPr>
        <p:spPr>
          <a:xfrm>
            <a:off x="5807836" y="6991177"/>
            <a:ext cx="123830" cy="122933"/>
          </a:xfrm>
          <a:prstGeom prst="rect">
            <a:avLst/>
          </a:prstGeom>
          <a:blipFill>
            <a:blip r:embed="rId3" cstate="print"/>
            <a:stretch>
              <a:fillRect/>
            </a:stretch>
          </a:blipFill>
        </p:spPr>
        <p:txBody>
          <a:bodyPr wrap="square" lIns="0" tIns="0" rIns="0" bIns="0" rtlCol="0"/>
          <a:lstStyle/>
          <a:p>
            <a:endParaRPr/>
          </a:p>
        </p:txBody>
      </p:sp>
      <p:sp>
        <p:nvSpPr>
          <p:cNvPr id="97" name="object 97"/>
          <p:cNvSpPr/>
          <p:nvPr/>
        </p:nvSpPr>
        <p:spPr>
          <a:xfrm>
            <a:off x="466344" y="7453248"/>
            <a:ext cx="5085080" cy="1318895"/>
          </a:xfrm>
          <a:custGeom>
            <a:avLst/>
            <a:gdLst/>
            <a:ahLst/>
            <a:cxnLst/>
            <a:rect l="l" t="t" r="r" b="b"/>
            <a:pathLst>
              <a:path w="5085080" h="1318895">
                <a:moveTo>
                  <a:pt x="0" y="1318590"/>
                </a:moveTo>
                <a:lnTo>
                  <a:pt x="5084953" y="1318590"/>
                </a:lnTo>
                <a:lnTo>
                  <a:pt x="5084953" y="0"/>
                </a:lnTo>
                <a:lnTo>
                  <a:pt x="0" y="0"/>
                </a:lnTo>
                <a:lnTo>
                  <a:pt x="0" y="1318590"/>
                </a:lnTo>
                <a:close/>
              </a:path>
            </a:pathLst>
          </a:custGeom>
          <a:solidFill>
            <a:srgbClr val="F0F0F0"/>
          </a:solidFill>
        </p:spPr>
        <p:txBody>
          <a:bodyPr wrap="square" lIns="0" tIns="0" rIns="0" bIns="0" rtlCol="0"/>
          <a:lstStyle/>
          <a:p>
            <a:endParaRPr/>
          </a:p>
        </p:txBody>
      </p:sp>
      <p:sp>
        <p:nvSpPr>
          <p:cNvPr id="98" name="object 98"/>
          <p:cNvSpPr/>
          <p:nvPr/>
        </p:nvSpPr>
        <p:spPr>
          <a:xfrm>
            <a:off x="614172" y="7453324"/>
            <a:ext cx="4860925" cy="389255"/>
          </a:xfrm>
          <a:custGeom>
            <a:avLst/>
            <a:gdLst/>
            <a:ahLst/>
            <a:cxnLst/>
            <a:rect l="l" t="t" r="r" b="b"/>
            <a:pathLst>
              <a:path w="4860925" h="389254">
                <a:moveTo>
                  <a:pt x="4860925" y="0"/>
                </a:moveTo>
                <a:lnTo>
                  <a:pt x="0" y="0"/>
                </a:lnTo>
                <a:lnTo>
                  <a:pt x="0" y="388924"/>
                </a:lnTo>
                <a:lnTo>
                  <a:pt x="4860925" y="388924"/>
                </a:lnTo>
                <a:lnTo>
                  <a:pt x="4860925" y="0"/>
                </a:lnTo>
                <a:close/>
              </a:path>
            </a:pathLst>
          </a:custGeom>
          <a:solidFill>
            <a:srgbClr val="F0F0F0"/>
          </a:solidFill>
        </p:spPr>
        <p:txBody>
          <a:bodyPr wrap="square" lIns="0" tIns="0" rIns="0" bIns="0" rtlCol="0"/>
          <a:lstStyle/>
          <a:p>
            <a:endParaRPr/>
          </a:p>
        </p:txBody>
      </p:sp>
      <p:sp>
        <p:nvSpPr>
          <p:cNvPr id="99" name="object 99"/>
          <p:cNvSpPr/>
          <p:nvPr/>
        </p:nvSpPr>
        <p:spPr>
          <a:xfrm>
            <a:off x="614172" y="7842250"/>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0" name="object 100"/>
          <p:cNvSpPr/>
          <p:nvPr/>
        </p:nvSpPr>
        <p:spPr>
          <a:xfrm>
            <a:off x="614172" y="8017509"/>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1" name="object 101"/>
          <p:cNvSpPr/>
          <p:nvPr/>
        </p:nvSpPr>
        <p:spPr>
          <a:xfrm>
            <a:off x="614172" y="8192769"/>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02" name="object 102"/>
          <p:cNvSpPr txBox="1"/>
          <p:nvPr/>
        </p:nvSpPr>
        <p:spPr>
          <a:xfrm>
            <a:off x="601472" y="7007732"/>
            <a:ext cx="5730240" cy="1370330"/>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gn="just">
              <a:lnSpc>
                <a:spcPct val="100000"/>
              </a:lnSpc>
              <a:spcBef>
                <a:spcPts val="1140"/>
              </a:spcBef>
            </a:pPr>
            <a:r>
              <a:rPr sz="1350" dirty="0">
                <a:latin typeface="Arial"/>
                <a:cs typeface="Arial"/>
              </a:rPr>
              <a:t>Leave </a:t>
            </a:r>
            <a:r>
              <a:rPr sz="1350" spc="-5" dirty="0">
                <a:latin typeface="Arial"/>
                <a:cs typeface="Arial"/>
              </a:rPr>
              <a:t>Buffer Zones </a:t>
            </a:r>
            <a:r>
              <a:rPr sz="1350" dirty="0">
                <a:latin typeface="Arial"/>
                <a:cs typeface="Arial"/>
              </a:rPr>
              <a:t>Around </a:t>
            </a:r>
            <a:r>
              <a:rPr sz="1350" spc="-5" dirty="0">
                <a:latin typeface="Arial"/>
                <a:cs typeface="Arial"/>
              </a:rPr>
              <a:t>Sensitive</a:t>
            </a:r>
            <a:r>
              <a:rPr sz="1350" spc="-15" dirty="0">
                <a:latin typeface="Arial"/>
                <a:cs typeface="Arial"/>
              </a:rPr>
              <a:t> </a:t>
            </a:r>
            <a:r>
              <a:rPr sz="1350" spc="-5" dirty="0">
                <a:latin typeface="Arial"/>
                <a:cs typeface="Arial"/>
              </a:rPr>
              <a:t>Areas</a:t>
            </a:r>
            <a:endParaRPr sz="1350">
              <a:latin typeface="Arial"/>
              <a:cs typeface="Arial"/>
            </a:endParaRPr>
          </a:p>
          <a:p>
            <a:pPr marL="12700" marR="985519" algn="just">
              <a:lnSpc>
                <a:spcPts val="1380"/>
              </a:lnSpc>
              <a:spcBef>
                <a:spcPts val="785"/>
              </a:spcBef>
            </a:pPr>
            <a:r>
              <a:rPr sz="1200" spc="-5" dirty="0">
                <a:latin typeface="Times New Roman"/>
                <a:cs typeface="Times New Roman"/>
              </a:rPr>
              <a:t>Read </a:t>
            </a:r>
            <a:r>
              <a:rPr sz="1200" dirty="0">
                <a:latin typeface="Times New Roman"/>
                <a:cs typeface="Times New Roman"/>
              </a:rPr>
              <a:t>the </a:t>
            </a:r>
            <a:r>
              <a:rPr sz="1200" spc="-5" dirty="0">
                <a:latin typeface="Times New Roman"/>
                <a:cs typeface="Times New Roman"/>
              </a:rPr>
              <a:t>pesticide </a:t>
            </a:r>
            <a:r>
              <a:rPr sz="1200" dirty="0">
                <a:latin typeface="Times New Roman"/>
                <a:cs typeface="Times New Roman"/>
              </a:rPr>
              <a:t>label for </a:t>
            </a:r>
            <a:r>
              <a:rPr sz="1200" spc="-5" dirty="0">
                <a:latin typeface="Times New Roman"/>
                <a:cs typeface="Times New Roman"/>
              </a:rPr>
              <a:t>guidance </a:t>
            </a:r>
            <a:r>
              <a:rPr sz="1200" dirty="0">
                <a:latin typeface="Times New Roman"/>
                <a:cs typeface="Times New Roman"/>
              </a:rPr>
              <a:t>on </a:t>
            </a:r>
            <a:r>
              <a:rPr sz="1200" spc="-5" dirty="0">
                <a:latin typeface="Times New Roman"/>
                <a:cs typeface="Times New Roman"/>
              </a:rPr>
              <a:t>required buffer zones </a:t>
            </a:r>
            <a:r>
              <a:rPr sz="1200" dirty="0">
                <a:latin typeface="Times New Roman"/>
                <a:cs typeface="Times New Roman"/>
              </a:rPr>
              <a:t>around </a:t>
            </a:r>
            <a:r>
              <a:rPr sz="1200" spc="-5" dirty="0">
                <a:latin typeface="Times New Roman"/>
                <a:cs typeface="Times New Roman"/>
              </a:rPr>
              <a:t>surface  waters, </a:t>
            </a:r>
            <a:r>
              <a:rPr sz="1200" dirty="0">
                <a:latin typeface="Times New Roman"/>
                <a:cs typeface="Times New Roman"/>
              </a:rPr>
              <a:t>buildings, </a:t>
            </a:r>
            <a:r>
              <a:rPr sz="1200" spc="-5" dirty="0">
                <a:latin typeface="Times New Roman"/>
                <a:cs typeface="Times New Roman"/>
              </a:rPr>
              <a:t>wetlands, </a:t>
            </a:r>
            <a:r>
              <a:rPr sz="1200" dirty="0">
                <a:latin typeface="Times New Roman"/>
                <a:cs typeface="Times New Roman"/>
              </a:rPr>
              <a:t>wildlife </a:t>
            </a:r>
            <a:r>
              <a:rPr sz="1200" spc="-5" dirty="0">
                <a:latin typeface="Times New Roman"/>
                <a:cs typeface="Times New Roman"/>
              </a:rPr>
              <a:t>habitats, </a:t>
            </a:r>
            <a:r>
              <a:rPr sz="1200" dirty="0">
                <a:latin typeface="Times New Roman"/>
                <a:cs typeface="Times New Roman"/>
              </a:rPr>
              <a:t>and </a:t>
            </a:r>
            <a:r>
              <a:rPr sz="1200" spc="-5" dirty="0">
                <a:latin typeface="Times New Roman"/>
                <a:cs typeface="Times New Roman"/>
              </a:rPr>
              <a:t>other sensitive areas where  applications are</a:t>
            </a:r>
            <a:r>
              <a:rPr sz="1200" spc="-10" dirty="0">
                <a:latin typeface="Times New Roman"/>
                <a:cs typeface="Times New Roman"/>
              </a:rPr>
              <a:t> </a:t>
            </a:r>
            <a:r>
              <a:rPr sz="1200" dirty="0">
                <a:latin typeface="Times New Roman"/>
                <a:cs typeface="Times New Roman"/>
              </a:rPr>
              <a:t>prohibited.</a:t>
            </a:r>
            <a:endParaRPr sz="1200">
              <a:latin typeface="Times New Roman"/>
              <a:cs typeface="Times New Roman"/>
            </a:endParaRPr>
          </a:p>
        </p:txBody>
      </p:sp>
      <p:sp>
        <p:nvSpPr>
          <p:cNvPr id="103" name="object 103"/>
          <p:cNvSpPr/>
          <p:nvPr/>
        </p:nvSpPr>
        <p:spPr>
          <a:xfrm>
            <a:off x="5551296" y="7453248"/>
            <a:ext cx="2221230" cy="1318895"/>
          </a:xfrm>
          <a:custGeom>
            <a:avLst/>
            <a:gdLst/>
            <a:ahLst/>
            <a:cxnLst/>
            <a:rect l="l" t="t" r="r" b="b"/>
            <a:pathLst>
              <a:path w="2221229" h="1318895">
                <a:moveTo>
                  <a:pt x="0" y="1318590"/>
                </a:moveTo>
                <a:lnTo>
                  <a:pt x="2221103" y="1318590"/>
                </a:lnTo>
                <a:lnTo>
                  <a:pt x="2221103" y="0"/>
                </a:lnTo>
                <a:lnTo>
                  <a:pt x="0" y="0"/>
                </a:lnTo>
                <a:lnTo>
                  <a:pt x="0" y="1318590"/>
                </a:lnTo>
                <a:close/>
              </a:path>
            </a:pathLst>
          </a:custGeom>
          <a:solidFill>
            <a:srgbClr val="F0F0F0"/>
          </a:solidFill>
        </p:spPr>
        <p:txBody>
          <a:bodyPr wrap="square" lIns="0" tIns="0" rIns="0" bIns="0" rtlCol="0"/>
          <a:lstStyle/>
          <a:p>
            <a:endParaRPr/>
          </a:p>
        </p:txBody>
      </p:sp>
      <p:sp>
        <p:nvSpPr>
          <p:cNvPr id="104" name="object 104"/>
          <p:cNvSpPr/>
          <p:nvPr/>
        </p:nvSpPr>
        <p:spPr>
          <a:xfrm>
            <a:off x="5645784" y="7549260"/>
            <a:ext cx="1930400" cy="262890"/>
          </a:xfrm>
          <a:custGeom>
            <a:avLst/>
            <a:gdLst/>
            <a:ahLst/>
            <a:cxnLst/>
            <a:rect l="l" t="t" r="r" b="b"/>
            <a:pathLst>
              <a:path w="1930400" h="262890">
                <a:moveTo>
                  <a:pt x="0" y="262508"/>
                </a:moveTo>
                <a:lnTo>
                  <a:pt x="1930018" y="262508"/>
                </a:lnTo>
                <a:lnTo>
                  <a:pt x="1930018" y="0"/>
                </a:lnTo>
                <a:lnTo>
                  <a:pt x="0" y="0"/>
                </a:lnTo>
                <a:lnTo>
                  <a:pt x="0" y="262508"/>
                </a:lnTo>
                <a:close/>
              </a:path>
            </a:pathLst>
          </a:custGeom>
          <a:solidFill>
            <a:srgbClr val="FFFFFF"/>
          </a:solidFill>
        </p:spPr>
        <p:txBody>
          <a:bodyPr wrap="square" lIns="0" tIns="0" rIns="0" bIns="0" rtlCol="0"/>
          <a:lstStyle/>
          <a:p>
            <a:endParaRPr/>
          </a:p>
        </p:txBody>
      </p:sp>
      <p:sp>
        <p:nvSpPr>
          <p:cNvPr id="105" name="object 105"/>
          <p:cNvSpPr/>
          <p:nvPr/>
        </p:nvSpPr>
        <p:spPr>
          <a:xfrm>
            <a:off x="5798184" y="7549336"/>
            <a:ext cx="1701164" cy="260985"/>
          </a:xfrm>
          <a:custGeom>
            <a:avLst/>
            <a:gdLst/>
            <a:ahLst/>
            <a:cxnLst/>
            <a:rect l="l" t="t" r="r" b="b"/>
            <a:pathLst>
              <a:path w="1701165" h="260984">
                <a:moveTo>
                  <a:pt x="1701038" y="0"/>
                </a:moveTo>
                <a:lnTo>
                  <a:pt x="0" y="0"/>
                </a:lnTo>
                <a:lnTo>
                  <a:pt x="0" y="260908"/>
                </a:lnTo>
                <a:lnTo>
                  <a:pt x="1701038" y="260908"/>
                </a:lnTo>
                <a:lnTo>
                  <a:pt x="1701038" y="0"/>
                </a:lnTo>
                <a:close/>
              </a:path>
            </a:pathLst>
          </a:custGeom>
          <a:solidFill>
            <a:srgbClr val="FFFFFF"/>
          </a:solidFill>
        </p:spPr>
        <p:txBody>
          <a:bodyPr wrap="square" lIns="0" tIns="0" rIns="0" bIns="0" rtlCol="0"/>
          <a:lstStyle/>
          <a:p>
            <a:endParaRPr/>
          </a:p>
        </p:txBody>
      </p:sp>
      <p:sp>
        <p:nvSpPr>
          <p:cNvPr id="106" name="object 106"/>
          <p:cNvSpPr/>
          <p:nvPr/>
        </p:nvSpPr>
        <p:spPr>
          <a:xfrm>
            <a:off x="5798311" y="754773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07" name="object 107"/>
          <p:cNvSpPr/>
          <p:nvPr/>
        </p:nvSpPr>
        <p:spPr>
          <a:xfrm>
            <a:off x="5807836" y="7595062"/>
            <a:ext cx="123830" cy="122933"/>
          </a:xfrm>
          <a:prstGeom prst="rect">
            <a:avLst/>
          </a:prstGeom>
          <a:blipFill>
            <a:blip r:embed="rId5" cstate="print"/>
            <a:stretch>
              <a:fillRect/>
            </a:stretch>
          </a:blipFill>
        </p:spPr>
        <p:txBody>
          <a:bodyPr wrap="square" lIns="0" tIns="0" rIns="0" bIns="0" rtlCol="0"/>
          <a:lstStyle/>
          <a:p>
            <a:endParaRPr/>
          </a:p>
        </p:txBody>
      </p:sp>
      <p:sp>
        <p:nvSpPr>
          <p:cNvPr id="108" name="object 108"/>
          <p:cNvSpPr/>
          <p:nvPr/>
        </p:nvSpPr>
        <p:spPr>
          <a:xfrm>
            <a:off x="5645784" y="7982457"/>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109" name="object 109"/>
          <p:cNvSpPr/>
          <p:nvPr/>
        </p:nvSpPr>
        <p:spPr>
          <a:xfrm>
            <a:off x="5798184" y="7982457"/>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0F0F0"/>
          </a:solidFill>
        </p:spPr>
        <p:txBody>
          <a:bodyPr wrap="square" lIns="0" tIns="0" rIns="0" bIns="0" rtlCol="0"/>
          <a:lstStyle/>
          <a:p>
            <a:endParaRPr/>
          </a:p>
        </p:txBody>
      </p:sp>
      <p:sp>
        <p:nvSpPr>
          <p:cNvPr id="110" name="object 110"/>
          <p:cNvSpPr/>
          <p:nvPr/>
        </p:nvSpPr>
        <p:spPr>
          <a:xfrm>
            <a:off x="5798311" y="798207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11" name="object 111"/>
          <p:cNvSpPr/>
          <p:nvPr/>
        </p:nvSpPr>
        <p:spPr>
          <a:xfrm>
            <a:off x="5941190" y="798207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12" name="object 112"/>
          <p:cNvSpPr/>
          <p:nvPr/>
        </p:nvSpPr>
        <p:spPr>
          <a:xfrm>
            <a:off x="5807836" y="8029402"/>
            <a:ext cx="123830" cy="122933"/>
          </a:xfrm>
          <a:prstGeom prst="rect">
            <a:avLst/>
          </a:prstGeom>
          <a:blipFill>
            <a:blip r:embed="rId5" cstate="print"/>
            <a:stretch>
              <a:fillRect/>
            </a:stretch>
          </a:blipFill>
        </p:spPr>
        <p:txBody>
          <a:bodyPr wrap="square" lIns="0" tIns="0" rIns="0" bIns="0" rtlCol="0"/>
          <a:lstStyle/>
          <a:p>
            <a:endParaRPr/>
          </a:p>
        </p:txBody>
      </p:sp>
      <p:sp>
        <p:nvSpPr>
          <p:cNvPr id="113" name="object 113"/>
          <p:cNvSpPr/>
          <p:nvPr/>
        </p:nvSpPr>
        <p:spPr>
          <a:xfrm>
            <a:off x="5647309" y="8244585"/>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114" name="object 114"/>
          <p:cNvSpPr/>
          <p:nvPr/>
        </p:nvSpPr>
        <p:spPr>
          <a:xfrm>
            <a:off x="5647309" y="790625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15" name="object 115"/>
          <p:cNvSpPr/>
          <p:nvPr/>
        </p:nvSpPr>
        <p:spPr>
          <a:xfrm>
            <a:off x="5645784" y="8415273"/>
            <a:ext cx="1930400" cy="260985"/>
          </a:xfrm>
          <a:custGeom>
            <a:avLst/>
            <a:gdLst/>
            <a:ahLst/>
            <a:cxnLst/>
            <a:rect l="l" t="t" r="r" b="b"/>
            <a:pathLst>
              <a:path w="1930400" h="260984">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116" name="object 116"/>
          <p:cNvSpPr/>
          <p:nvPr/>
        </p:nvSpPr>
        <p:spPr>
          <a:xfrm>
            <a:off x="5798184" y="8415273"/>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FFFFF"/>
          </a:solidFill>
        </p:spPr>
        <p:txBody>
          <a:bodyPr wrap="square" lIns="0" tIns="0" rIns="0" bIns="0" rtlCol="0"/>
          <a:lstStyle/>
          <a:p>
            <a:endParaRPr/>
          </a:p>
        </p:txBody>
      </p:sp>
      <p:sp>
        <p:nvSpPr>
          <p:cNvPr id="117" name="object 117"/>
          <p:cNvSpPr/>
          <p:nvPr/>
        </p:nvSpPr>
        <p:spPr>
          <a:xfrm>
            <a:off x="5798311" y="841451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18" name="object 118"/>
          <p:cNvSpPr/>
          <p:nvPr/>
        </p:nvSpPr>
        <p:spPr>
          <a:xfrm>
            <a:off x="5807836" y="8461837"/>
            <a:ext cx="123830" cy="122933"/>
          </a:xfrm>
          <a:prstGeom prst="rect">
            <a:avLst/>
          </a:prstGeom>
          <a:blipFill>
            <a:blip r:embed="rId5" cstate="print"/>
            <a:stretch>
              <a:fillRect/>
            </a:stretch>
          </a:blipFill>
        </p:spPr>
        <p:txBody>
          <a:bodyPr wrap="square" lIns="0" tIns="0" rIns="0" bIns="0" rtlCol="0"/>
          <a:lstStyle/>
          <a:p>
            <a:endParaRPr/>
          </a:p>
        </p:txBody>
      </p:sp>
      <p:graphicFrame>
        <p:nvGraphicFramePr>
          <p:cNvPr id="119" name="object 119"/>
          <p:cNvGraphicFramePr>
            <a:graphicFrameLocks noGrp="1"/>
          </p:cNvGraphicFramePr>
          <p:nvPr/>
        </p:nvGraphicFramePr>
        <p:xfrm>
          <a:off x="5645784" y="7377048"/>
          <a:ext cx="1929764" cy="1376550"/>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6012">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908">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4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5080" marB="0">
                    <a:solidFill>
                      <a:srgbClr val="FFFFFF"/>
                    </a:solidFill>
                  </a:tcPr>
                </a:tc>
                <a:extLst>
                  <a:ext uri="{0D108BD9-81ED-4DB2-BD59-A6C34878D82A}">
                    <a16:rowId xmlns:a16="http://schemas.microsoft.com/office/drawing/2014/main" val="10001"/>
                  </a:ext>
                </a:extLst>
              </a:tr>
              <a:tr h="94106">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997">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solidFill>
                      <a:srgbClr val="F0F0F0"/>
                    </a:solidFill>
                  </a:tcPr>
                </a:tc>
                <a:extLst>
                  <a:ext uri="{0D108BD9-81ED-4DB2-BD59-A6C34878D82A}">
                    <a16:rowId xmlns:a16="http://schemas.microsoft.com/office/drawing/2014/main" val="10003"/>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120" name="object 120"/>
          <p:cNvSpPr/>
          <p:nvPr/>
        </p:nvSpPr>
        <p:spPr>
          <a:xfrm>
            <a:off x="466344" y="7377048"/>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21" name="object 121"/>
          <p:cNvSpPr/>
          <p:nvPr/>
        </p:nvSpPr>
        <p:spPr>
          <a:xfrm>
            <a:off x="5551296" y="737704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22" name="object 122"/>
          <p:cNvSpPr/>
          <p:nvPr/>
        </p:nvSpPr>
        <p:spPr>
          <a:xfrm>
            <a:off x="461772" y="8771838"/>
            <a:ext cx="5089525" cy="76200"/>
          </a:xfrm>
          <a:custGeom>
            <a:avLst/>
            <a:gdLst/>
            <a:ahLst/>
            <a:cxnLst/>
            <a:rect l="l" t="t" r="r" b="b"/>
            <a:pathLst>
              <a:path w="5089525" h="76200">
                <a:moveTo>
                  <a:pt x="0" y="76199"/>
                </a:moveTo>
                <a:lnTo>
                  <a:pt x="5089525" y="76199"/>
                </a:lnTo>
                <a:lnTo>
                  <a:pt x="5089525" y="0"/>
                </a:lnTo>
                <a:lnTo>
                  <a:pt x="0" y="0"/>
                </a:lnTo>
                <a:lnTo>
                  <a:pt x="0" y="76199"/>
                </a:lnTo>
                <a:close/>
              </a:path>
            </a:pathLst>
          </a:custGeom>
          <a:solidFill>
            <a:srgbClr val="F0F0F0"/>
          </a:solidFill>
        </p:spPr>
        <p:txBody>
          <a:bodyPr wrap="square" lIns="0" tIns="0" rIns="0" bIns="0" rtlCol="0"/>
          <a:lstStyle/>
          <a:p>
            <a:endParaRPr/>
          </a:p>
        </p:txBody>
      </p:sp>
      <p:sp>
        <p:nvSpPr>
          <p:cNvPr id="123" name="object 123"/>
          <p:cNvSpPr/>
          <p:nvPr/>
        </p:nvSpPr>
        <p:spPr>
          <a:xfrm>
            <a:off x="5551296" y="8771838"/>
            <a:ext cx="2221230" cy="76200"/>
          </a:xfrm>
          <a:custGeom>
            <a:avLst/>
            <a:gdLst/>
            <a:ahLst/>
            <a:cxnLst/>
            <a:rect l="l" t="t" r="r" b="b"/>
            <a:pathLst>
              <a:path w="2221229" h="76200">
                <a:moveTo>
                  <a:pt x="0" y="76199"/>
                </a:moveTo>
                <a:lnTo>
                  <a:pt x="2221103" y="76199"/>
                </a:lnTo>
                <a:lnTo>
                  <a:pt x="2221103" y="0"/>
                </a:lnTo>
                <a:lnTo>
                  <a:pt x="0" y="0"/>
                </a:lnTo>
                <a:lnTo>
                  <a:pt x="0" y="76199"/>
                </a:lnTo>
                <a:close/>
              </a:path>
            </a:pathLst>
          </a:custGeom>
          <a:solidFill>
            <a:srgbClr val="F0F0F0"/>
          </a:solidFill>
        </p:spPr>
        <p:txBody>
          <a:bodyPr wrap="square" lIns="0" tIns="0" rIns="0" bIns="0" rtlCol="0"/>
          <a:lstStyle/>
          <a:p>
            <a:endParaRPr/>
          </a:p>
        </p:txBody>
      </p:sp>
      <p:sp>
        <p:nvSpPr>
          <p:cNvPr id="124" name="object 124"/>
          <p:cNvSpPr txBox="1"/>
          <p:nvPr/>
        </p:nvSpPr>
        <p:spPr>
          <a:xfrm>
            <a:off x="601472" y="8995359"/>
            <a:ext cx="1751330" cy="232410"/>
          </a:xfrm>
          <a:prstGeom prst="rect">
            <a:avLst/>
          </a:prstGeom>
        </p:spPr>
        <p:txBody>
          <a:bodyPr vert="horz" wrap="square" lIns="0" tIns="13335" rIns="0" bIns="0" rtlCol="0">
            <a:spAutoFit/>
          </a:bodyPr>
          <a:lstStyle/>
          <a:p>
            <a:pPr marL="12700">
              <a:lnSpc>
                <a:spcPct val="100000"/>
              </a:lnSpc>
              <a:spcBef>
                <a:spcPts val="105"/>
              </a:spcBef>
            </a:pPr>
            <a:r>
              <a:rPr sz="1350" dirty="0">
                <a:latin typeface="Arial"/>
                <a:cs typeface="Arial"/>
              </a:rPr>
              <a:t>Reduce </a:t>
            </a:r>
            <a:r>
              <a:rPr sz="1350" spc="-5" dirty="0">
                <a:latin typeface="Arial"/>
                <a:cs typeface="Arial"/>
              </a:rPr>
              <a:t>Off-target</a:t>
            </a:r>
            <a:r>
              <a:rPr sz="1350" spc="-55" dirty="0">
                <a:latin typeface="Arial"/>
                <a:cs typeface="Arial"/>
              </a:rPr>
              <a:t> </a:t>
            </a:r>
            <a:r>
              <a:rPr sz="1350" spc="-5" dirty="0">
                <a:latin typeface="Arial"/>
                <a:cs typeface="Arial"/>
              </a:rPr>
              <a:t>Drift</a:t>
            </a:r>
            <a:endParaRPr sz="1350">
              <a:latin typeface="Arial"/>
              <a:cs typeface="Arial"/>
            </a:endParaRPr>
          </a:p>
        </p:txBody>
      </p:sp>
      <p:sp>
        <p:nvSpPr>
          <p:cNvPr id="125" name="object 125"/>
          <p:cNvSpPr/>
          <p:nvPr/>
        </p:nvSpPr>
        <p:spPr>
          <a:xfrm>
            <a:off x="5807836" y="9065722"/>
            <a:ext cx="123830" cy="122933"/>
          </a:xfrm>
          <a:prstGeom prst="rect">
            <a:avLst/>
          </a:prstGeom>
          <a:blipFill>
            <a:blip r:embed="rId3" cstate="print"/>
            <a:stretch>
              <a:fillRect/>
            </a:stretch>
          </a:blipFill>
        </p:spPr>
        <p:txBody>
          <a:bodyPr wrap="square" lIns="0" tIns="0" rIns="0" bIns="0" rtlCol="0"/>
          <a:lstStyle/>
          <a:p>
            <a:endParaRPr/>
          </a:p>
        </p:txBody>
      </p:sp>
      <p:sp>
        <p:nvSpPr>
          <p:cNvPr id="126" name="object 126"/>
          <p:cNvSpPr txBox="1"/>
          <p:nvPr/>
        </p:nvSpPr>
        <p:spPr>
          <a:xfrm>
            <a:off x="6043421" y="9082227"/>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27" name="object 127"/>
          <p:cNvSpPr/>
          <p:nvPr/>
        </p:nvSpPr>
        <p:spPr>
          <a:xfrm>
            <a:off x="461772" y="457200"/>
            <a:ext cx="0" cy="8987155"/>
          </a:xfrm>
          <a:custGeom>
            <a:avLst/>
            <a:gdLst/>
            <a:ahLst/>
            <a:cxnLst/>
            <a:rect l="l" t="t" r="r" b="b"/>
            <a:pathLst>
              <a:path h="8987155">
                <a:moveTo>
                  <a:pt x="0" y="0"/>
                </a:moveTo>
                <a:lnTo>
                  <a:pt x="0" y="8986723"/>
                </a:lnTo>
              </a:path>
            </a:pathLst>
          </a:custGeom>
          <a:ln w="9143">
            <a:solidFill>
              <a:srgbClr val="CCCCCC"/>
            </a:solidFill>
          </a:ln>
        </p:spPr>
        <p:txBody>
          <a:bodyPr wrap="square" lIns="0" tIns="0" rIns="0" bIns="0" rtlCol="0"/>
          <a:lstStyle/>
          <a:p>
            <a:endParaRPr/>
          </a:p>
        </p:txBody>
      </p:sp>
      <p:sp>
        <p:nvSpPr>
          <p:cNvPr id="128" name="object 128"/>
          <p:cNvSpPr/>
          <p:nvPr/>
        </p:nvSpPr>
        <p:spPr>
          <a:xfrm>
            <a:off x="457200" y="9443923"/>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29" name="object 129"/>
          <p:cNvSpPr/>
          <p:nvPr/>
        </p:nvSpPr>
        <p:spPr>
          <a:xfrm>
            <a:off x="457200" y="9443923"/>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30" name="object 130"/>
          <p:cNvSpPr/>
          <p:nvPr/>
        </p:nvSpPr>
        <p:spPr>
          <a:xfrm>
            <a:off x="466344" y="9448495"/>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31" name="object 131"/>
          <p:cNvSpPr/>
          <p:nvPr/>
        </p:nvSpPr>
        <p:spPr>
          <a:xfrm>
            <a:off x="5542153" y="9443923"/>
            <a:ext cx="9525" cy="9525"/>
          </a:xfrm>
          <a:custGeom>
            <a:avLst/>
            <a:gdLst/>
            <a:ahLst/>
            <a:cxnLst/>
            <a:rect l="l" t="t" r="r" b="b"/>
            <a:pathLst>
              <a:path w="9525" h="9525">
                <a:moveTo>
                  <a:pt x="9144" y="0"/>
                </a:moveTo>
                <a:lnTo>
                  <a:pt x="0" y="0"/>
                </a:lnTo>
                <a:lnTo>
                  <a:pt x="0" y="9143"/>
                </a:lnTo>
                <a:lnTo>
                  <a:pt x="9144" y="9143"/>
                </a:lnTo>
                <a:lnTo>
                  <a:pt x="9144" y="0"/>
                </a:lnTo>
                <a:close/>
              </a:path>
            </a:pathLst>
          </a:custGeom>
          <a:solidFill>
            <a:srgbClr val="CCCCCC"/>
          </a:solidFill>
        </p:spPr>
        <p:txBody>
          <a:bodyPr wrap="square" lIns="0" tIns="0" rIns="0" bIns="0" rtlCol="0"/>
          <a:lstStyle/>
          <a:p>
            <a:endParaRPr/>
          </a:p>
        </p:txBody>
      </p:sp>
      <p:sp>
        <p:nvSpPr>
          <p:cNvPr id="132" name="object 132"/>
          <p:cNvSpPr/>
          <p:nvPr/>
        </p:nvSpPr>
        <p:spPr>
          <a:xfrm>
            <a:off x="5551296" y="9448495"/>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601472" y="519176"/>
            <a:ext cx="4864735" cy="559435"/>
          </a:xfrm>
          <a:prstGeom prst="rect">
            <a:avLst/>
          </a:prstGeom>
        </p:spPr>
        <p:txBody>
          <a:bodyPr vert="horz" wrap="square" lIns="0" tIns="20320" rIns="0" bIns="0" rtlCol="0">
            <a:spAutoFit/>
          </a:bodyPr>
          <a:lstStyle/>
          <a:p>
            <a:pPr marL="12700" marR="5080">
              <a:lnSpc>
                <a:spcPct val="95900"/>
              </a:lnSpc>
              <a:spcBef>
                <a:spcPts val="160"/>
              </a:spcBef>
            </a:pPr>
            <a:r>
              <a:rPr sz="1200" spc="-5" dirty="0">
                <a:latin typeface="Times New Roman"/>
                <a:cs typeface="Times New Roman"/>
              </a:rPr>
              <a:t>Slever begin </a:t>
            </a:r>
            <a:r>
              <a:rPr sz="1200" dirty="0">
                <a:latin typeface="Times New Roman"/>
                <a:cs typeface="Times New Roman"/>
              </a:rPr>
              <a:t>an </a:t>
            </a:r>
            <a:r>
              <a:rPr sz="1200" spc="-5" dirty="0">
                <a:latin typeface="Times New Roman"/>
                <a:cs typeface="Times New Roman"/>
              </a:rPr>
              <a:t>application </a:t>
            </a:r>
            <a:r>
              <a:rPr sz="1200" dirty="0">
                <a:latin typeface="Times New Roman"/>
                <a:cs typeface="Times New Roman"/>
              </a:rPr>
              <a:t>if </a:t>
            </a:r>
            <a:r>
              <a:rPr sz="1200" spc="-5" dirty="0">
                <a:latin typeface="Times New Roman"/>
                <a:cs typeface="Times New Roman"/>
              </a:rPr>
              <a:t>wind </a:t>
            </a:r>
            <a:r>
              <a:rPr sz="1200" dirty="0">
                <a:latin typeface="Times New Roman"/>
                <a:cs typeface="Times New Roman"/>
              </a:rPr>
              <a:t>or </a:t>
            </a:r>
            <a:r>
              <a:rPr sz="1200" spc="-5" dirty="0">
                <a:latin typeface="Times New Roman"/>
                <a:cs typeface="Times New Roman"/>
              </a:rPr>
              <a:t>temperature facilitates pesticide </a:t>
            </a:r>
            <a:r>
              <a:rPr sz="1200" dirty="0">
                <a:latin typeface="Times New Roman"/>
                <a:cs typeface="Times New Roman"/>
              </a:rPr>
              <a:t>drift to a  </a:t>
            </a:r>
            <a:r>
              <a:rPr sz="1200" spc="-5" dirty="0">
                <a:latin typeface="Times New Roman"/>
                <a:cs typeface="Times New Roman"/>
              </a:rPr>
              <a:t>non-target area. Use </a:t>
            </a:r>
            <a:r>
              <a:rPr sz="1200" dirty="0">
                <a:latin typeface="Times New Roman"/>
                <a:cs typeface="Times New Roman"/>
              </a:rPr>
              <a:t>appropriate </a:t>
            </a:r>
            <a:r>
              <a:rPr sz="1200" spc="-5" dirty="0">
                <a:latin typeface="Times New Roman"/>
                <a:cs typeface="Times New Roman"/>
              </a:rPr>
              <a:t>spray </a:t>
            </a:r>
            <a:r>
              <a:rPr sz="1200" dirty="0">
                <a:latin typeface="Times New Roman"/>
                <a:cs typeface="Times New Roman"/>
              </a:rPr>
              <a:t>pressure and </a:t>
            </a:r>
            <a:r>
              <a:rPr sz="1200" spc="-5" dirty="0">
                <a:latin typeface="Times New Roman"/>
                <a:cs typeface="Times New Roman"/>
              </a:rPr>
              <a:t>nozzle selection </a:t>
            </a:r>
            <a:r>
              <a:rPr sz="1200" dirty="0">
                <a:latin typeface="Times New Roman"/>
                <a:cs typeface="Times New Roman"/>
              </a:rPr>
              <a:t>to  minimize</a:t>
            </a:r>
            <a:r>
              <a:rPr sz="1200" spc="-15" dirty="0">
                <a:latin typeface="Times New Roman"/>
                <a:cs typeface="Times New Roman"/>
              </a:rPr>
              <a:t> </a:t>
            </a:r>
            <a:r>
              <a:rPr sz="1200" spc="-5" dirty="0">
                <a:latin typeface="Times New Roman"/>
                <a:cs typeface="Times New Roman"/>
              </a:rPr>
              <a:t>drift.</a:t>
            </a:r>
            <a:endParaRPr sz="1200">
              <a:latin typeface="Times New Roman"/>
              <a:cs typeface="Times New Roman"/>
            </a:endParaRPr>
          </a:p>
        </p:txBody>
      </p:sp>
      <p:sp>
        <p:nvSpPr>
          <p:cNvPr id="3" name="object 3"/>
          <p:cNvSpPr/>
          <p:nvPr/>
        </p:nvSpPr>
        <p:spPr>
          <a:xfrm>
            <a:off x="5645784" y="62788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4" name="object 4"/>
          <p:cNvSpPr/>
          <p:nvPr/>
        </p:nvSpPr>
        <p:spPr>
          <a:xfrm>
            <a:off x="5798184" y="62941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5" name="object 5"/>
          <p:cNvSpPr/>
          <p:nvPr/>
        </p:nvSpPr>
        <p:spPr>
          <a:xfrm>
            <a:off x="5798311" y="6287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 name="object 6"/>
          <p:cNvSpPr/>
          <p:nvPr/>
        </p:nvSpPr>
        <p:spPr>
          <a:xfrm>
            <a:off x="5941190" y="6287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 name="object 7"/>
          <p:cNvSpPr/>
          <p:nvPr/>
        </p:nvSpPr>
        <p:spPr>
          <a:xfrm>
            <a:off x="5807836" y="676102"/>
            <a:ext cx="123830" cy="122933"/>
          </a:xfrm>
          <a:prstGeom prst="rect">
            <a:avLst/>
          </a:prstGeom>
          <a:blipFill>
            <a:blip r:embed="rId2" cstate="print"/>
            <a:stretch>
              <a:fillRect/>
            </a:stretch>
          </a:blipFill>
        </p:spPr>
        <p:txBody>
          <a:bodyPr wrap="square" lIns="0" tIns="0" rIns="0" bIns="0" rtlCol="0"/>
          <a:lstStyle/>
          <a:p>
            <a:endParaRPr/>
          </a:p>
        </p:txBody>
      </p:sp>
      <p:sp>
        <p:nvSpPr>
          <p:cNvPr id="8" name="object 8"/>
          <p:cNvSpPr txBox="1"/>
          <p:nvPr/>
        </p:nvSpPr>
        <p:spPr>
          <a:xfrm>
            <a:off x="5645784" y="551687"/>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9" name="object 9"/>
          <p:cNvSpPr/>
          <p:nvPr/>
        </p:nvSpPr>
        <p:spPr>
          <a:xfrm>
            <a:off x="5647309" y="8900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0" name="object 10"/>
          <p:cNvSpPr/>
          <p:nvPr/>
        </p:nvSpPr>
        <p:spPr>
          <a:xfrm>
            <a:off x="5647309" y="55168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1" name="object 11"/>
          <p:cNvSpPr/>
          <p:nvPr/>
        </p:nvSpPr>
        <p:spPr>
          <a:xfrm>
            <a:off x="5807836" y="1108537"/>
            <a:ext cx="123830" cy="122933"/>
          </a:xfrm>
          <a:prstGeom prst="rect">
            <a:avLst/>
          </a:prstGeom>
          <a:blipFill>
            <a:blip r:embed="rId3" cstate="print"/>
            <a:stretch>
              <a:fillRect/>
            </a:stretch>
          </a:blipFill>
        </p:spPr>
        <p:txBody>
          <a:bodyPr wrap="square" lIns="0" tIns="0" rIns="0" bIns="0" rtlCol="0"/>
          <a:lstStyle/>
          <a:p>
            <a:endParaRPr/>
          </a:p>
        </p:txBody>
      </p:sp>
      <p:sp>
        <p:nvSpPr>
          <p:cNvPr id="12" name="object 12"/>
          <p:cNvSpPr txBox="1"/>
          <p:nvPr/>
        </p:nvSpPr>
        <p:spPr>
          <a:xfrm>
            <a:off x="6043421" y="1124457"/>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13" name="object 13"/>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14" name="object 14"/>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15" name="object 15"/>
          <p:cNvSpPr/>
          <p:nvPr/>
        </p:nvSpPr>
        <p:spPr>
          <a:xfrm>
            <a:off x="466344" y="1571497"/>
            <a:ext cx="5085080" cy="1318260"/>
          </a:xfrm>
          <a:custGeom>
            <a:avLst/>
            <a:gdLst/>
            <a:ahLst/>
            <a:cxnLst/>
            <a:rect l="l" t="t" r="r" b="b"/>
            <a:pathLst>
              <a:path w="5085080" h="1318260">
                <a:moveTo>
                  <a:pt x="0" y="1318259"/>
                </a:moveTo>
                <a:lnTo>
                  <a:pt x="5084953" y="1318259"/>
                </a:lnTo>
                <a:lnTo>
                  <a:pt x="5084953" y="0"/>
                </a:lnTo>
                <a:lnTo>
                  <a:pt x="0" y="0"/>
                </a:lnTo>
                <a:lnTo>
                  <a:pt x="0" y="1318259"/>
                </a:lnTo>
                <a:close/>
              </a:path>
            </a:pathLst>
          </a:custGeom>
          <a:solidFill>
            <a:srgbClr val="F0F0F0"/>
          </a:solidFill>
        </p:spPr>
        <p:txBody>
          <a:bodyPr wrap="square" lIns="0" tIns="0" rIns="0" bIns="0" rtlCol="0"/>
          <a:lstStyle/>
          <a:p>
            <a:endParaRPr/>
          </a:p>
        </p:txBody>
      </p:sp>
      <p:sp>
        <p:nvSpPr>
          <p:cNvPr id="16" name="object 16"/>
          <p:cNvSpPr/>
          <p:nvPr/>
        </p:nvSpPr>
        <p:spPr>
          <a:xfrm>
            <a:off x="614172" y="1571497"/>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17" name="object 17"/>
          <p:cNvSpPr/>
          <p:nvPr/>
        </p:nvSpPr>
        <p:spPr>
          <a:xfrm>
            <a:off x="614172" y="195859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8" name="object 18"/>
          <p:cNvSpPr txBox="1"/>
          <p:nvPr/>
        </p:nvSpPr>
        <p:spPr>
          <a:xfrm>
            <a:off x="601472" y="1545491"/>
            <a:ext cx="4861560" cy="59817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Application Equipment</a:t>
            </a:r>
            <a:endParaRPr sz="1350">
              <a:latin typeface="Arial"/>
              <a:cs typeface="Arial"/>
            </a:endParaRPr>
          </a:p>
          <a:p>
            <a:pPr marL="12700">
              <a:lnSpc>
                <a:spcPct val="100000"/>
              </a:lnSpc>
              <a:spcBef>
                <a:spcPts val="675"/>
              </a:spcBef>
            </a:pPr>
            <a:r>
              <a:rPr sz="1200" spc="-5" dirty="0">
                <a:latin typeface="Times New Roman"/>
                <a:cs typeface="Times New Roman"/>
              </a:rPr>
              <a:t>Maintain application </a:t>
            </a:r>
            <a:r>
              <a:rPr sz="1200" dirty="0">
                <a:latin typeface="Times New Roman"/>
                <a:cs typeface="Times New Roman"/>
              </a:rPr>
              <a:t>equipment in good </a:t>
            </a:r>
            <a:r>
              <a:rPr sz="1200" spc="-5" dirty="0">
                <a:latin typeface="Times New Roman"/>
                <a:cs typeface="Times New Roman"/>
              </a:rPr>
              <a:t>working order, and calibrate</a:t>
            </a:r>
            <a:r>
              <a:rPr sz="1200" spc="125" dirty="0">
                <a:latin typeface="Times New Roman"/>
                <a:cs typeface="Times New Roman"/>
              </a:rPr>
              <a:t> </a:t>
            </a:r>
            <a:r>
              <a:rPr sz="1200" spc="-5" dirty="0">
                <a:latin typeface="Times New Roman"/>
                <a:cs typeface="Times New Roman"/>
              </a:rPr>
              <a:t>regularly.</a:t>
            </a:r>
            <a:endParaRPr sz="1200">
              <a:latin typeface="Times New Roman"/>
              <a:cs typeface="Times New Roman"/>
            </a:endParaRPr>
          </a:p>
        </p:txBody>
      </p:sp>
      <p:sp>
        <p:nvSpPr>
          <p:cNvPr id="19" name="object 19"/>
          <p:cNvSpPr/>
          <p:nvPr/>
        </p:nvSpPr>
        <p:spPr>
          <a:xfrm>
            <a:off x="5551296" y="1571497"/>
            <a:ext cx="2221230" cy="1318260"/>
          </a:xfrm>
          <a:custGeom>
            <a:avLst/>
            <a:gdLst/>
            <a:ahLst/>
            <a:cxnLst/>
            <a:rect l="l" t="t" r="r" b="b"/>
            <a:pathLst>
              <a:path w="2221229" h="1318260">
                <a:moveTo>
                  <a:pt x="0" y="1318259"/>
                </a:moveTo>
                <a:lnTo>
                  <a:pt x="2221103" y="1318259"/>
                </a:lnTo>
                <a:lnTo>
                  <a:pt x="2221103" y="0"/>
                </a:lnTo>
                <a:lnTo>
                  <a:pt x="0" y="0"/>
                </a:lnTo>
                <a:lnTo>
                  <a:pt x="0" y="1318259"/>
                </a:lnTo>
                <a:close/>
              </a:path>
            </a:pathLst>
          </a:custGeom>
          <a:solidFill>
            <a:srgbClr val="F0F0F0"/>
          </a:solidFill>
        </p:spPr>
        <p:txBody>
          <a:bodyPr wrap="square" lIns="0" tIns="0" rIns="0" bIns="0" rtlCol="0"/>
          <a:lstStyle/>
          <a:p>
            <a:endParaRPr/>
          </a:p>
        </p:txBody>
      </p:sp>
      <p:sp>
        <p:nvSpPr>
          <p:cNvPr id="20" name="object 20"/>
          <p:cNvSpPr/>
          <p:nvPr/>
        </p:nvSpPr>
        <p:spPr>
          <a:xfrm>
            <a:off x="5645784" y="1667510"/>
            <a:ext cx="1930400" cy="260985"/>
          </a:xfrm>
          <a:custGeom>
            <a:avLst/>
            <a:gdLst/>
            <a:ahLst/>
            <a:cxnLst/>
            <a:rect l="l" t="t" r="r" b="b"/>
            <a:pathLst>
              <a:path w="1930400" h="260985">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21" name="object 21"/>
          <p:cNvSpPr/>
          <p:nvPr/>
        </p:nvSpPr>
        <p:spPr>
          <a:xfrm>
            <a:off x="5798184" y="1665985"/>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22" name="object 22"/>
          <p:cNvSpPr/>
          <p:nvPr/>
        </p:nvSpPr>
        <p:spPr>
          <a:xfrm>
            <a:off x="5798311" y="1666366"/>
            <a:ext cx="142875" cy="227329"/>
          </a:xfrm>
          <a:custGeom>
            <a:avLst/>
            <a:gdLst/>
            <a:ahLst/>
            <a:cxnLst/>
            <a:rect l="l" t="t" r="r" b="b"/>
            <a:pathLst>
              <a:path w="142875" h="227330">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23" name="object 23"/>
          <p:cNvSpPr/>
          <p:nvPr/>
        </p:nvSpPr>
        <p:spPr>
          <a:xfrm>
            <a:off x="5941190" y="1666366"/>
            <a:ext cx="114300" cy="227329"/>
          </a:xfrm>
          <a:custGeom>
            <a:avLst/>
            <a:gdLst/>
            <a:ahLst/>
            <a:cxnLst/>
            <a:rect l="l" t="t" r="r" b="b"/>
            <a:pathLst>
              <a:path w="114300" h="227330">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24" name="object 24"/>
          <p:cNvSpPr/>
          <p:nvPr/>
        </p:nvSpPr>
        <p:spPr>
          <a:xfrm>
            <a:off x="5807836" y="1713692"/>
            <a:ext cx="123830" cy="122933"/>
          </a:xfrm>
          <a:prstGeom prst="rect">
            <a:avLst/>
          </a:prstGeom>
          <a:blipFill>
            <a:blip r:embed="rId2" cstate="print"/>
            <a:stretch>
              <a:fillRect/>
            </a:stretch>
          </a:blipFill>
        </p:spPr>
        <p:txBody>
          <a:bodyPr wrap="square" lIns="0" tIns="0" rIns="0" bIns="0" rtlCol="0"/>
          <a:lstStyle/>
          <a:p>
            <a:endParaRPr/>
          </a:p>
        </p:txBody>
      </p:sp>
      <p:sp>
        <p:nvSpPr>
          <p:cNvPr id="25" name="object 25"/>
          <p:cNvSpPr txBox="1"/>
          <p:nvPr/>
        </p:nvSpPr>
        <p:spPr>
          <a:xfrm>
            <a:off x="5645784" y="1589786"/>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dirty="0">
                <a:latin typeface="Times New Roman"/>
                <a:cs typeface="Times New Roman"/>
              </a:rPr>
              <a:t>Existing</a:t>
            </a:r>
            <a:endParaRPr sz="1200">
              <a:latin typeface="Times New Roman"/>
              <a:cs typeface="Times New Roman"/>
            </a:endParaRPr>
          </a:p>
        </p:txBody>
      </p:sp>
      <p:sp>
        <p:nvSpPr>
          <p:cNvPr id="26" name="object 26"/>
          <p:cNvSpPr/>
          <p:nvPr/>
        </p:nvSpPr>
        <p:spPr>
          <a:xfrm>
            <a:off x="5647309" y="192811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27" name="object 27"/>
          <p:cNvSpPr/>
          <p:nvPr/>
        </p:nvSpPr>
        <p:spPr>
          <a:xfrm>
            <a:off x="5647309" y="159131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28" name="object 28"/>
          <p:cNvSpPr/>
          <p:nvPr/>
        </p:nvSpPr>
        <p:spPr>
          <a:xfrm>
            <a:off x="5645784" y="2098801"/>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29" name="object 29"/>
          <p:cNvSpPr/>
          <p:nvPr/>
        </p:nvSpPr>
        <p:spPr>
          <a:xfrm>
            <a:off x="5798184" y="2098801"/>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30" name="object 30"/>
          <p:cNvSpPr/>
          <p:nvPr/>
        </p:nvSpPr>
        <p:spPr>
          <a:xfrm>
            <a:off x="5798311" y="209943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1" name="object 31"/>
          <p:cNvSpPr/>
          <p:nvPr/>
        </p:nvSpPr>
        <p:spPr>
          <a:xfrm>
            <a:off x="5941190" y="209943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2" name="object 32"/>
          <p:cNvSpPr/>
          <p:nvPr/>
        </p:nvSpPr>
        <p:spPr>
          <a:xfrm>
            <a:off x="5807836" y="2146762"/>
            <a:ext cx="123830" cy="122933"/>
          </a:xfrm>
          <a:prstGeom prst="rect">
            <a:avLst/>
          </a:prstGeom>
          <a:blipFill>
            <a:blip r:embed="rId2" cstate="print"/>
            <a:stretch>
              <a:fillRect/>
            </a:stretch>
          </a:blipFill>
        </p:spPr>
        <p:txBody>
          <a:bodyPr wrap="square" lIns="0" tIns="0" rIns="0" bIns="0" rtlCol="0"/>
          <a:lstStyle/>
          <a:p>
            <a:endParaRPr/>
          </a:p>
        </p:txBody>
      </p:sp>
      <p:sp>
        <p:nvSpPr>
          <p:cNvPr id="33" name="object 33"/>
          <p:cNvSpPr txBox="1"/>
          <p:nvPr/>
        </p:nvSpPr>
        <p:spPr>
          <a:xfrm>
            <a:off x="6043421" y="2162302"/>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34" name="object 34"/>
          <p:cNvSpPr/>
          <p:nvPr/>
        </p:nvSpPr>
        <p:spPr>
          <a:xfrm>
            <a:off x="5647309" y="236092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5" name="object 35"/>
          <p:cNvSpPr/>
          <p:nvPr/>
        </p:nvSpPr>
        <p:spPr>
          <a:xfrm>
            <a:off x="5647309" y="202260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6" name="object 36"/>
          <p:cNvSpPr/>
          <p:nvPr/>
        </p:nvSpPr>
        <p:spPr>
          <a:xfrm>
            <a:off x="5645784" y="253161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37" name="object 37"/>
          <p:cNvSpPr/>
          <p:nvPr/>
        </p:nvSpPr>
        <p:spPr>
          <a:xfrm>
            <a:off x="5798184" y="2533142"/>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38" name="object 38"/>
          <p:cNvSpPr/>
          <p:nvPr/>
        </p:nvSpPr>
        <p:spPr>
          <a:xfrm>
            <a:off x="5798311" y="253187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9" name="object 39"/>
          <p:cNvSpPr/>
          <p:nvPr/>
        </p:nvSpPr>
        <p:spPr>
          <a:xfrm>
            <a:off x="5941190" y="2531871"/>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40" name="object 40"/>
          <p:cNvSpPr/>
          <p:nvPr/>
        </p:nvSpPr>
        <p:spPr>
          <a:xfrm>
            <a:off x="5807836" y="2579197"/>
            <a:ext cx="123830" cy="122933"/>
          </a:xfrm>
          <a:prstGeom prst="rect">
            <a:avLst/>
          </a:prstGeom>
          <a:blipFill>
            <a:blip r:embed="rId4" cstate="print"/>
            <a:stretch>
              <a:fillRect/>
            </a:stretch>
          </a:blipFill>
        </p:spPr>
        <p:txBody>
          <a:bodyPr wrap="square" lIns="0" tIns="0" rIns="0" bIns="0" rtlCol="0"/>
          <a:lstStyle/>
          <a:p>
            <a:endParaRPr/>
          </a:p>
        </p:txBody>
      </p:sp>
      <p:sp>
        <p:nvSpPr>
          <p:cNvPr id="41" name="object 41"/>
          <p:cNvSpPr txBox="1"/>
          <p:nvPr/>
        </p:nvSpPr>
        <p:spPr>
          <a:xfrm>
            <a:off x="5645784" y="2455417"/>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spc="-5" dirty="0">
                <a:latin typeface="Times New Roman"/>
                <a:cs typeface="Times New Roman"/>
              </a:rPr>
              <a:t>N/A</a:t>
            </a:r>
            <a:endParaRPr sz="1200">
              <a:latin typeface="Times New Roman"/>
              <a:cs typeface="Times New Roman"/>
            </a:endParaRPr>
          </a:p>
        </p:txBody>
      </p:sp>
      <p:sp>
        <p:nvSpPr>
          <p:cNvPr id="42" name="object 42"/>
          <p:cNvSpPr/>
          <p:nvPr/>
        </p:nvSpPr>
        <p:spPr>
          <a:xfrm>
            <a:off x="5647309" y="279374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43" name="object 43"/>
          <p:cNvSpPr/>
          <p:nvPr/>
        </p:nvSpPr>
        <p:spPr>
          <a:xfrm>
            <a:off x="5647309" y="245541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44" name="object 44"/>
          <p:cNvSpPr/>
          <p:nvPr/>
        </p:nvSpPr>
        <p:spPr>
          <a:xfrm>
            <a:off x="466344" y="1495297"/>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45" name="object 45"/>
          <p:cNvSpPr/>
          <p:nvPr/>
        </p:nvSpPr>
        <p:spPr>
          <a:xfrm>
            <a:off x="5551296" y="149529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6" name="object 46"/>
          <p:cNvSpPr/>
          <p:nvPr/>
        </p:nvSpPr>
        <p:spPr>
          <a:xfrm>
            <a:off x="461772" y="288975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47" name="object 47"/>
          <p:cNvSpPr/>
          <p:nvPr/>
        </p:nvSpPr>
        <p:spPr>
          <a:xfrm>
            <a:off x="5551296" y="288975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8" name="object 48"/>
          <p:cNvSpPr txBox="1"/>
          <p:nvPr/>
        </p:nvSpPr>
        <p:spPr>
          <a:xfrm>
            <a:off x="601472" y="3016530"/>
            <a:ext cx="4592320" cy="112395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Pesticide </a:t>
            </a:r>
            <a:r>
              <a:rPr sz="1350" dirty="0">
                <a:latin typeface="Arial"/>
                <a:cs typeface="Arial"/>
              </a:rPr>
              <a:t>Use </a:t>
            </a:r>
            <a:r>
              <a:rPr sz="1350" spc="-5" dirty="0">
                <a:latin typeface="Arial"/>
                <a:cs typeface="Arial"/>
              </a:rPr>
              <a:t>and</a:t>
            </a:r>
            <a:r>
              <a:rPr sz="1350" spc="-20" dirty="0">
                <a:latin typeface="Arial"/>
                <a:cs typeface="Arial"/>
              </a:rPr>
              <a:t> </a:t>
            </a:r>
            <a:r>
              <a:rPr sz="1350" spc="-5" dirty="0">
                <a:latin typeface="Arial"/>
                <a:cs typeface="Arial"/>
              </a:rPr>
              <a:t>Storage</a:t>
            </a:r>
            <a:endParaRPr sz="1350">
              <a:latin typeface="Arial"/>
              <a:cs typeface="Arial"/>
            </a:endParaRPr>
          </a:p>
          <a:p>
            <a:pPr marL="12700" marR="5080">
              <a:lnSpc>
                <a:spcPts val="1380"/>
              </a:lnSpc>
              <a:spcBef>
                <a:spcPts val="775"/>
              </a:spcBef>
            </a:pPr>
            <a:r>
              <a:rPr sz="1200" dirty="0">
                <a:latin typeface="Times New Roman"/>
                <a:cs typeface="Times New Roman"/>
              </a:rPr>
              <a:t>Store </a:t>
            </a:r>
            <a:r>
              <a:rPr sz="1200" spc="-5" dirty="0">
                <a:latin typeface="Times New Roman"/>
                <a:cs typeface="Times New Roman"/>
              </a:rPr>
              <a:t>pesticides </a:t>
            </a:r>
            <a:r>
              <a:rPr sz="1200" dirty="0">
                <a:latin typeface="Times New Roman"/>
                <a:cs typeface="Times New Roman"/>
              </a:rPr>
              <a:t>on </a:t>
            </a:r>
            <a:r>
              <a:rPr sz="1200" spc="-5" dirty="0">
                <a:latin typeface="Times New Roman"/>
                <a:cs typeface="Times New Roman"/>
              </a:rPr>
              <a:t>farm </a:t>
            </a:r>
            <a:r>
              <a:rPr sz="1200" dirty="0">
                <a:latin typeface="Times New Roman"/>
                <a:cs typeface="Times New Roman"/>
              </a:rPr>
              <a:t>for a short time, </a:t>
            </a:r>
            <a:r>
              <a:rPr sz="1200" spc="-5" dirty="0">
                <a:latin typeface="Times New Roman"/>
                <a:cs typeface="Times New Roman"/>
              </a:rPr>
              <a:t>and </a:t>
            </a:r>
            <a:r>
              <a:rPr sz="1200" dirty="0">
                <a:latin typeface="Times New Roman"/>
                <a:cs typeface="Times New Roman"/>
              </a:rPr>
              <a:t>in a </a:t>
            </a:r>
            <a:r>
              <a:rPr sz="1200" spc="-5" dirty="0">
                <a:latin typeface="Times New Roman"/>
                <a:cs typeface="Times New Roman"/>
              </a:rPr>
              <a:t>locked weather-tight  enclosure downstream </a:t>
            </a:r>
            <a:r>
              <a:rPr sz="1200" dirty="0">
                <a:latin typeface="Times New Roman"/>
                <a:cs typeface="Times New Roman"/>
              </a:rPr>
              <a:t>and a </a:t>
            </a:r>
            <a:r>
              <a:rPr sz="1200" spc="-5" dirty="0">
                <a:latin typeface="Times New Roman"/>
                <a:cs typeface="Times New Roman"/>
              </a:rPr>
              <a:t>reasonable </a:t>
            </a:r>
            <a:r>
              <a:rPr sz="1200" dirty="0">
                <a:latin typeface="Times New Roman"/>
                <a:cs typeface="Times New Roman"/>
              </a:rPr>
              <a:t>distance </a:t>
            </a:r>
            <a:r>
              <a:rPr sz="1200" spc="-5" dirty="0">
                <a:latin typeface="Times New Roman"/>
                <a:cs typeface="Times New Roman"/>
              </a:rPr>
              <a:t>(greater than </a:t>
            </a:r>
            <a:r>
              <a:rPr sz="1200" dirty="0">
                <a:latin typeface="Times New Roman"/>
                <a:cs typeface="Times New Roman"/>
              </a:rPr>
              <a:t>100 </a:t>
            </a:r>
            <a:r>
              <a:rPr sz="1200" spc="-5" dirty="0">
                <a:latin typeface="Times New Roman"/>
                <a:cs typeface="Times New Roman"/>
              </a:rPr>
              <a:t>ft) </a:t>
            </a:r>
            <a:r>
              <a:rPr sz="1200" dirty="0">
                <a:latin typeface="Times New Roman"/>
                <a:cs typeface="Times New Roman"/>
              </a:rPr>
              <a:t>from  </a:t>
            </a:r>
            <a:r>
              <a:rPr sz="1200" spc="-5" dirty="0">
                <a:latin typeface="Times New Roman"/>
                <a:cs typeface="Times New Roman"/>
              </a:rPr>
              <a:t>wells </a:t>
            </a:r>
            <a:r>
              <a:rPr sz="1200" dirty="0">
                <a:latin typeface="Times New Roman"/>
                <a:cs typeface="Times New Roman"/>
              </a:rPr>
              <a:t>or </a:t>
            </a:r>
            <a:r>
              <a:rPr sz="1200" spc="-5" dirty="0">
                <a:latin typeface="Times New Roman"/>
                <a:cs typeface="Times New Roman"/>
              </a:rPr>
              <a:t>surface waters. Use appropriate protective equipment </a:t>
            </a:r>
            <a:r>
              <a:rPr sz="1200" dirty="0">
                <a:latin typeface="Times New Roman"/>
                <a:cs typeface="Times New Roman"/>
              </a:rPr>
              <a:t>and </a:t>
            </a:r>
            <a:r>
              <a:rPr sz="1200" spc="-5" dirty="0">
                <a:latin typeface="Times New Roman"/>
                <a:cs typeface="Times New Roman"/>
              </a:rPr>
              <a:t>clothing  according </a:t>
            </a:r>
            <a:r>
              <a:rPr sz="1200" dirty="0">
                <a:latin typeface="Times New Roman"/>
                <a:cs typeface="Times New Roman"/>
              </a:rPr>
              <a:t>to label instructions.</a:t>
            </a:r>
            <a:endParaRPr sz="1200">
              <a:latin typeface="Times New Roman"/>
              <a:cs typeface="Times New Roman"/>
            </a:endParaRPr>
          </a:p>
        </p:txBody>
      </p:sp>
      <p:sp>
        <p:nvSpPr>
          <p:cNvPr id="49" name="object 49"/>
          <p:cNvSpPr/>
          <p:nvPr/>
        </p:nvSpPr>
        <p:spPr>
          <a:xfrm>
            <a:off x="5807836" y="3184352"/>
            <a:ext cx="123830" cy="122933"/>
          </a:xfrm>
          <a:prstGeom prst="rect">
            <a:avLst/>
          </a:prstGeom>
          <a:blipFill>
            <a:blip r:embed="rId3" cstate="print"/>
            <a:stretch>
              <a:fillRect/>
            </a:stretch>
          </a:blipFill>
        </p:spPr>
        <p:txBody>
          <a:bodyPr wrap="square" lIns="0" tIns="0" rIns="0" bIns="0" rtlCol="0"/>
          <a:lstStyle/>
          <a:p>
            <a:endParaRPr/>
          </a:p>
        </p:txBody>
      </p:sp>
      <p:sp>
        <p:nvSpPr>
          <p:cNvPr id="50" name="object 50"/>
          <p:cNvSpPr txBox="1"/>
          <p:nvPr/>
        </p:nvSpPr>
        <p:spPr>
          <a:xfrm>
            <a:off x="6043421" y="3200527"/>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51" name="object 51"/>
          <p:cNvSpPr/>
          <p:nvPr/>
        </p:nvSpPr>
        <p:spPr>
          <a:xfrm>
            <a:off x="5645784" y="3569842"/>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52" name="object 52"/>
          <p:cNvSpPr/>
          <p:nvPr/>
        </p:nvSpPr>
        <p:spPr>
          <a:xfrm>
            <a:off x="5798184" y="3569842"/>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53" name="object 53"/>
          <p:cNvSpPr/>
          <p:nvPr/>
        </p:nvSpPr>
        <p:spPr>
          <a:xfrm>
            <a:off x="5798311" y="357009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54" name="object 54"/>
          <p:cNvSpPr/>
          <p:nvPr/>
        </p:nvSpPr>
        <p:spPr>
          <a:xfrm>
            <a:off x="5941190" y="357009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55" name="object 55"/>
          <p:cNvSpPr/>
          <p:nvPr/>
        </p:nvSpPr>
        <p:spPr>
          <a:xfrm>
            <a:off x="5807836" y="3617422"/>
            <a:ext cx="123830" cy="122933"/>
          </a:xfrm>
          <a:prstGeom prst="rect">
            <a:avLst/>
          </a:prstGeom>
          <a:blipFill>
            <a:blip r:embed="rId4" cstate="print"/>
            <a:stretch>
              <a:fillRect/>
            </a:stretch>
          </a:blipFill>
        </p:spPr>
        <p:txBody>
          <a:bodyPr wrap="square" lIns="0" tIns="0" rIns="0" bIns="0" rtlCol="0"/>
          <a:lstStyle/>
          <a:p>
            <a:endParaRPr/>
          </a:p>
        </p:txBody>
      </p:sp>
      <p:sp>
        <p:nvSpPr>
          <p:cNvPr id="56" name="object 56"/>
          <p:cNvSpPr txBox="1"/>
          <p:nvPr/>
        </p:nvSpPr>
        <p:spPr>
          <a:xfrm>
            <a:off x="5645784" y="3493642"/>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57" name="object 57"/>
          <p:cNvSpPr/>
          <p:nvPr/>
        </p:nvSpPr>
        <p:spPr>
          <a:xfrm>
            <a:off x="5647309" y="383197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8" name="object 58"/>
          <p:cNvSpPr/>
          <p:nvPr/>
        </p:nvSpPr>
        <p:spPr>
          <a:xfrm>
            <a:off x="5647309" y="349364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9" name="object 59"/>
          <p:cNvSpPr/>
          <p:nvPr/>
        </p:nvSpPr>
        <p:spPr>
          <a:xfrm>
            <a:off x="5807836" y="4049857"/>
            <a:ext cx="123830" cy="122933"/>
          </a:xfrm>
          <a:prstGeom prst="rect">
            <a:avLst/>
          </a:prstGeom>
          <a:blipFill>
            <a:blip r:embed="rId3" cstate="print"/>
            <a:stretch>
              <a:fillRect/>
            </a:stretch>
          </a:blipFill>
        </p:spPr>
        <p:txBody>
          <a:bodyPr wrap="square" lIns="0" tIns="0" rIns="0" bIns="0" rtlCol="0"/>
          <a:lstStyle/>
          <a:p>
            <a:endParaRPr/>
          </a:p>
        </p:txBody>
      </p:sp>
      <p:sp>
        <p:nvSpPr>
          <p:cNvPr id="60" name="object 60"/>
          <p:cNvSpPr txBox="1"/>
          <p:nvPr/>
        </p:nvSpPr>
        <p:spPr>
          <a:xfrm>
            <a:off x="6043421" y="4066159"/>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61" name="object 61"/>
          <p:cNvSpPr/>
          <p:nvPr/>
        </p:nvSpPr>
        <p:spPr>
          <a:xfrm>
            <a:off x="466344" y="4513198"/>
            <a:ext cx="5085080" cy="1316990"/>
          </a:xfrm>
          <a:custGeom>
            <a:avLst/>
            <a:gdLst/>
            <a:ahLst/>
            <a:cxnLst/>
            <a:rect l="l" t="t" r="r" b="b"/>
            <a:pathLst>
              <a:path w="5085080" h="1316989">
                <a:moveTo>
                  <a:pt x="0" y="1316989"/>
                </a:moveTo>
                <a:lnTo>
                  <a:pt x="5084953" y="1316989"/>
                </a:lnTo>
                <a:lnTo>
                  <a:pt x="5084953" y="0"/>
                </a:lnTo>
                <a:lnTo>
                  <a:pt x="0" y="0"/>
                </a:lnTo>
                <a:lnTo>
                  <a:pt x="0" y="1316989"/>
                </a:lnTo>
                <a:close/>
              </a:path>
            </a:pathLst>
          </a:custGeom>
          <a:solidFill>
            <a:srgbClr val="F0F0F0"/>
          </a:solidFill>
        </p:spPr>
        <p:txBody>
          <a:bodyPr wrap="square" lIns="0" tIns="0" rIns="0" bIns="0" rtlCol="0"/>
          <a:lstStyle/>
          <a:p>
            <a:endParaRPr/>
          </a:p>
        </p:txBody>
      </p:sp>
      <p:sp>
        <p:nvSpPr>
          <p:cNvPr id="62" name="object 62"/>
          <p:cNvSpPr/>
          <p:nvPr/>
        </p:nvSpPr>
        <p:spPr>
          <a:xfrm>
            <a:off x="614172" y="4513198"/>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63" name="object 63"/>
          <p:cNvSpPr/>
          <p:nvPr/>
        </p:nvSpPr>
        <p:spPr>
          <a:xfrm>
            <a:off x="614172" y="490029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4" name="object 64"/>
          <p:cNvSpPr/>
          <p:nvPr/>
        </p:nvSpPr>
        <p:spPr>
          <a:xfrm>
            <a:off x="614172" y="5075554"/>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5" name="object 65"/>
          <p:cNvSpPr/>
          <p:nvPr/>
        </p:nvSpPr>
        <p:spPr>
          <a:xfrm>
            <a:off x="614172" y="5250764"/>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66" name="object 66"/>
          <p:cNvSpPr/>
          <p:nvPr/>
        </p:nvSpPr>
        <p:spPr>
          <a:xfrm>
            <a:off x="614172" y="5426328"/>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7" name="object 67"/>
          <p:cNvSpPr txBox="1"/>
          <p:nvPr/>
        </p:nvSpPr>
        <p:spPr>
          <a:xfrm>
            <a:off x="601472" y="4487191"/>
            <a:ext cx="4874895" cy="1124585"/>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Dispose </a:t>
            </a:r>
            <a:r>
              <a:rPr sz="1350" dirty="0">
                <a:latin typeface="Arial"/>
                <a:cs typeface="Arial"/>
              </a:rPr>
              <a:t>of </a:t>
            </a:r>
            <a:r>
              <a:rPr sz="1350" spc="-5" dirty="0">
                <a:latin typeface="Arial"/>
                <a:cs typeface="Arial"/>
              </a:rPr>
              <a:t>Pesticide </a:t>
            </a:r>
            <a:r>
              <a:rPr sz="1350" dirty="0">
                <a:latin typeface="Arial"/>
                <a:cs typeface="Arial"/>
              </a:rPr>
              <a:t>and Chemical </a:t>
            </a:r>
            <a:r>
              <a:rPr sz="1350" spc="-5" dirty="0">
                <a:latin typeface="Arial"/>
                <a:cs typeface="Arial"/>
              </a:rPr>
              <a:t>Wastes</a:t>
            </a:r>
            <a:r>
              <a:rPr sz="1350" spc="-30" dirty="0">
                <a:latin typeface="Arial"/>
                <a:cs typeface="Arial"/>
              </a:rPr>
              <a:t> </a:t>
            </a:r>
            <a:r>
              <a:rPr sz="1350" spc="-5" dirty="0">
                <a:latin typeface="Arial"/>
                <a:cs typeface="Arial"/>
              </a:rPr>
              <a:t>Safely</a:t>
            </a:r>
            <a:endParaRPr sz="1350">
              <a:latin typeface="Arial"/>
              <a:cs typeface="Arial"/>
            </a:endParaRPr>
          </a:p>
          <a:p>
            <a:pPr marL="12700" marR="5080">
              <a:lnSpc>
                <a:spcPct val="95900"/>
              </a:lnSpc>
              <a:spcBef>
                <a:spcPts val="735"/>
              </a:spcBef>
            </a:pPr>
            <a:r>
              <a:rPr sz="1200" spc="-5" dirty="0">
                <a:latin typeface="Times New Roman"/>
                <a:cs typeface="Times New Roman"/>
              </a:rPr>
              <a:t>Use pesticides and </a:t>
            </a:r>
            <a:r>
              <a:rPr sz="1200" dirty="0">
                <a:latin typeface="Times New Roman"/>
                <a:cs typeface="Times New Roman"/>
              </a:rPr>
              <a:t>other </a:t>
            </a:r>
            <a:r>
              <a:rPr sz="1200" spc="-5" dirty="0">
                <a:latin typeface="Times New Roman"/>
                <a:cs typeface="Times New Roman"/>
              </a:rPr>
              <a:t>agricultural chemicals </a:t>
            </a:r>
            <a:r>
              <a:rPr sz="1200" dirty="0">
                <a:latin typeface="Times New Roman"/>
                <a:cs typeface="Times New Roman"/>
              </a:rPr>
              <a:t>only </a:t>
            </a:r>
            <a:r>
              <a:rPr sz="1200" spc="-5" dirty="0">
                <a:latin typeface="Times New Roman"/>
                <a:cs typeface="Times New Roman"/>
              </a:rPr>
              <a:t>when necessary. </a:t>
            </a:r>
            <a:r>
              <a:rPr sz="1200" dirty="0">
                <a:latin typeface="Times New Roman"/>
                <a:cs typeface="Times New Roman"/>
              </a:rPr>
              <a:t>Transport  </a:t>
            </a:r>
            <a:r>
              <a:rPr sz="1200" spc="-5" dirty="0">
                <a:latin typeface="Times New Roman"/>
                <a:cs typeface="Times New Roman"/>
              </a:rPr>
              <a:t>water </a:t>
            </a:r>
            <a:r>
              <a:rPr sz="1200" dirty="0">
                <a:latin typeface="Times New Roman"/>
                <a:cs typeface="Times New Roman"/>
              </a:rPr>
              <a:t>to </a:t>
            </a:r>
            <a:r>
              <a:rPr sz="1200" spc="-5" dirty="0">
                <a:latin typeface="Times New Roman"/>
                <a:cs typeface="Times New Roman"/>
              </a:rPr>
              <a:t>field </a:t>
            </a:r>
            <a:r>
              <a:rPr sz="1200" dirty="0">
                <a:latin typeface="Times New Roman"/>
                <a:cs typeface="Times New Roman"/>
              </a:rPr>
              <a:t>in a nurse tank to mix and </a:t>
            </a:r>
            <a:r>
              <a:rPr sz="1200" spc="-5" dirty="0">
                <a:latin typeface="Times New Roman"/>
                <a:cs typeface="Times New Roman"/>
              </a:rPr>
              <a:t>measure </a:t>
            </a:r>
            <a:r>
              <a:rPr sz="1200" dirty="0">
                <a:latin typeface="Times New Roman"/>
                <a:cs typeface="Times New Roman"/>
              </a:rPr>
              <a:t>on site. </a:t>
            </a:r>
            <a:r>
              <a:rPr sz="1200" spc="-5" dirty="0">
                <a:latin typeface="Times New Roman"/>
                <a:cs typeface="Times New Roman"/>
              </a:rPr>
              <a:t>Prepare </a:t>
            </a:r>
            <a:r>
              <a:rPr sz="1200" dirty="0">
                <a:latin typeface="Times New Roman"/>
                <a:cs typeface="Times New Roman"/>
              </a:rPr>
              <a:t>only what </a:t>
            </a:r>
            <a:r>
              <a:rPr sz="1200" spc="-5" dirty="0">
                <a:latin typeface="Times New Roman"/>
                <a:cs typeface="Times New Roman"/>
              </a:rPr>
              <a:t>is  needed. Dispose </a:t>
            </a:r>
            <a:r>
              <a:rPr sz="1200" dirty="0">
                <a:latin typeface="Times New Roman"/>
                <a:cs typeface="Times New Roman"/>
              </a:rPr>
              <a:t>of </a:t>
            </a:r>
            <a:r>
              <a:rPr sz="1200" spc="-5" dirty="0">
                <a:latin typeface="Times New Roman"/>
                <a:cs typeface="Times New Roman"/>
              </a:rPr>
              <a:t>excess chemicals </a:t>
            </a:r>
            <a:r>
              <a:rPr sz="1200" dirty="0">
                <a:latin typeface="Times New Roman"/>
                <a:cs typeface="Times New Roman"/>
              </a:rPr>
              <a:t>and containers </a:t>
            </a:r>
            <a:r>
              <a:rPr sz="1200" spc="-5" dirty="0">
                <a:latin typeface="Times New Roman"/>
                <a:cs typeface="Times New Roman"/>
              </a:rPr>
              <a:t>according </a:t>
            </a:r>
            <a:r>
              <a:rPr sz="1200" dirty="0">
                <a:latin typeface="Times New Roman"/>
                <a:cs typeface="Times New Roman"/>
              </a:rPr>
              <a:t>to </a:t>
            </a:r>
            <a:r>
              <a:rPr sz="1200" spc="-5" dirty="0">
                <a:latin typeface="Times New Roman"/>
                <a:cs typeface="Times New Roman"/>
              </a:rPr>
              <a:t>label  directions.</a:t>
            </a:r>
            <a:endParaRPr sz="1200">
              <a:latin typeface="Times New Roman"/>
              <a:cs typeface="Times New Roman"/>
            </a:endParaRPr>
          </a:p>
        </p:txBody>
      </p:sp>
      <p:sp>
        <p:nvSpPr>
          <p:cNvPr id="68" name="object 68"/>
          <p:cNvSpPr/>
          <p:nvPr/>
        </p:nvSpPr>
        <p:spPr>
          <a:xfrm>
            <a:off x="5551296" y="4513198"/>
            <a:ext cx="2221230" cy="1316990"/>
          </a:xfrm>
          <a:custGeom>
            <a:avLst/>
            <a:gdLst/>
            <a:ahLst/>
            <a:cxnLst/>
            <a:rect l="l" t="t" r="r" b="b"/>
            <a:pathLst>
              <a:path w="2221229" h="1316989">
                <a:moveTo>
                  <a:pt x="0" y="1316989"/>
                </a:moveTo>
                <a:lnTo>
                  <a:pt x="2221103" y="1316989"/>
                </a:lnTo>
                <a:lnTo>
                  <a:pt x="2221103" y="0"/>
                </a:lnTo>
                <a:lnTo>
                  <a:pt x="0" y="0"/>
                </a:lnTo>
                <a:lnTo>
                  <a:pt x="0" y="1316989"/>
                </a:lnTo>
                <a:close/>
              </a:path>
            </a:pathLst>
          </a:custGeom>
          <a:solidFill>
            <a:srgbClr val="F0F0F0"/>
          </a:solidFill>
        </p:spPr>
        <p:txBody>
          <a:bodyPr wrap="square" lIns="0" tIns="0" rIns="0" bIns="0" rtlCol="0"/>
          <a:lstStyle/>
          <a:p>
            <a:endParaRPr/>
          </a:p>
        </p:txBody>
      </p:sp>
      <p:sp>
        <p:nvSpPr>
          <p:cNvPr id="69" name="object 69"/>
          <p:cNvSpPr/>
          <p:nvPr/>
        </p:nvSpPr>
        <p:spPr>
          <a:xfrm>
            <a:off x="5645784" y="4609210"/>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70" name="object 70"/>
          <p:cNvSpPr/>
          <p:nvPr/>
        </p:nvSpPr>
        <p:spPr>
          <a:xfrm>
            <a:off x="5798184" y="4607686"/>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71" name="object 71"/>
          <p:cNvSpPr/>
          <p:nvPr/>
        </p:nvSpPr>
        <p:spPr>
          <a:xfrm>
            <a:off x="5798311" y="460768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2" name="object 72"/>
          <p:cNvSpPr/>
          <p:nvPr/>
        </p:nvSpPr>
        <p:spPr>
          <a:xfrm>
            <a:off x="5941190" y="460768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3" name="object 73"/>
          <p:cNvSpPr/>
          <p:nvPr/>
        </p:nvSpPr>
        <p:spPr>
          <a:xfrm>
            <a:off x="5807836" y="4655012"/>
            <a:ext cx="123830" cy="122933"/>
          </a:xfrm>
          <a:prstGeom prst="rect">
            <a:avLst/>
          </a:prstGeom>
          <a:blipFill>
            <a:blip r:embed="rId2" cstate="print"/>
            <a:stretch>
              <a:fillRect/>
            </a:stretch>
          </a:blipFill>
        </p:spPr>
        <p:txBody>
          <a:bodyPr wrap="square" lIns="0" tIns="0" rIns="0" bIns="0" rtlCol="0"/>
          <a:lstStyle/>
          <a:p>
            <a:endParaRPr/>
          </a:p>
        </p:txBody>
      </p:sp>
      <p:sp>
        <p:nvSpPr>
          <p:cNvPr id="74" name="object 74"/>
          <p:cNvSpPr txBox="1"/>
          <p:nvPr/>
        </p:nvSpPr>
        <p:spPr>
          <a:xfrm>
            <a:off x="5645784" y="4531486"/>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dirty="0">
                <a:latin typeface="Times New Roman"/>
                <a:cs typeface="Times New Roman"/>
              </a:rPr>
              <a:t>Existing</a:t>
            </a:r>
            <a:endParaRPr sz="1200">
              <a:latin typeface="Times New Roman"/>
              <a:cs typeface="Times New Roman"/>
            </a:endParaRPr>
          </a:p>
        </p:txBody>
      </p:sp>
      <p:sp>
        <p:nvSpPr>
          <p:cNvPr id="75" name="object 75"/>
          <p:cNvSpPr/>
          <p:nvPr/>
        </p:nvSpPr>
        <p:spPr>
          <a:xfrm>
            <a:off x="5647309" y="486981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76" name="object 76"/>
          <p:cNvSpPr/>
          <p:nvPr/>
        </p:nvSpPr>
        <p:spPr>
          <a:xfrm>
            <a:off x="5647309" y="453301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77" name="object 77"/>
          <p:cNvSpPr/>
          <p:nvPr/>
        </p:nvSpPr>
        <p:spPr>
          <a:xfrm>
            <a:off x="5645784" y="5040503"/>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8" name="object 78"/>
          <p:cNvSpPr/>
          <p:nvPr/>
        </p:nvSpPr>
        <p:spPr>
          <a:xfrm>
            <a:off x="5798184" y="5040503"/>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9" name="object 79"/>
          <p:cNvSpPr/>
          <p:nvPr/>
        </p:nvSpPr>
        <p:spPr>
          <a:xfrm>
            <a:off x="5798311" y="504075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80" name="object 80"/>
          <p:cNvSpPr/>
          <p:nvPr/>
        </p:nvSpPr>
        <p:spPr>
          <a:xfrm>
            <a:off x="5941190" y="504075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81" name="object 81"/>
          <p:cNvSpPr/>
          <p:nvPr/>
        </p:nvSpPr>
        <p:spPr>
          <a:xfrm>
            <a:off x="5807836" y="5088082"/>
            <a:ext cx="123830" cy="122933"/>
          </a:xfrm>
          <a:prstGeom prst="rect">
            <a:avLst/>
          </a:prstGeom>
          <a:blipFill>
            <a:blip r:embed="rId2" cstate="print"/>
            <a:stretch>
              <a:fillRect/>
            </a:stretch>
          </a:blipFill>
        </p:spPr>
        <p:txBody>
          <a:bodyPr wrap="square" lIns="0" tIns="0" rIns="0" bIns="0" rtlCol="0"/>
          <a:lstStyle/>
          <a:p>
            <a:endParaRPr/>
          </a:p>
        </p:txBody>
      </p:sp>
      <p:sp>
        <p:nvSpPr>
          <p:cNvPr id="82" name="object 82"/>
          <p:cNvSpPr txBox="1"/>
          <p:nvPr/>
        </p:nvSpPr>
        <p:spPr>
          <a:xfrm>
            <a:off x="6043421" y="5104003"/>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83" name="object 83"/>
          <p:cNvSpPr/>
          <p:nvPr/>
        </p:nvSpPr>
        <p:spPr>
          <a:xfrm>
            <a:off x="5647309" y="530263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84" name="object 84"/>
          <p:cNvSpPr/>
          <p:nvPr/>
        </p:nvSpPr>
        <p:spPr>
          <a:xfrm>
            <a:off x="5647309" y="49643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85" name="object 85"/>
          <p:cNvSpPr/>
          <p:nvPr/>
        </p:nvSpPr>
        <p:spPr>
          <a:xfrm>
            <a:off x="5645784" y="5473572"/>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86" name="object 86"/>
          <p:cNvSpPr/>
          <p:nvPr/>
        </p:nvSpPr>
        <p:spPr>
          <a:xfrm>
            <a:off x="5798184" y="5473572"/>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87" name="object 87"/>
          <p:cNvSpPr/>
          <p:nvPr/>
        </p:nvSpPr>
        <p:spPr>
          <a:xfrm>
            <a:off x="5798311" y="547319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88" name="object 88"/>
          <p:cNvSpPr/>
          <p:nvPr/>
        </p:nvSpPr>
        <p:spPr>
          <a:xfrm>
            <a:off x="5941190" y="547319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89" name="object 89"/>
          <p:cNvSpPr/>
          <p:nvPr/>
        </p:nvSpPr>
        <p:spPr>
          <a:xfrm>
            <a:off x="5807836" y="5520518"/>
            <a:ext cx="123830" cy="122933"/>
          </a:xfrm>
          <a:prstGeom prst="rect">
            <a:avLst/>
          </a:prstGeom>
          <a:blipFill>
            <a:blip r:embed="rId2" cstate="print"/>
            <a:stretch>
              <a:fillRect/>
            </a:stretch>
          </a:blipFill>
        </p:spPr>
        <p:txBody>
          <a:bodyPr wrap="square" lIns="0" tIns="0" rIns="0" bIns="0" rtlCol="0"/>
          <a:lstStyle/>
          <a:p>
            <a:endParaRPr/>
          </a:p>
        </p:txBody>
      </p:sp>
      <p:sp>
        <p:nvSpPr>
          <p:cNvPr id="90" name="object 90"/>
          <p:cNvSpPr txBox="1"/>
          <p:nvPr/>
        </p:nvSpPr>
        <p:spPr>
          <a:xfrm>
            <a:off x="5645784" y="5397068"/>
            <a:ext cx="1930400" cy="415290"/>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spc="-5" dirty="0">
                <a:latin typeface="Times New Roman"/>
                <a:cs typeface="Times New Roman"/>
              </a:rPr>
              <a:t>N/A</a:t>
            </a:r>
            <a:endParaRPr sz="1200">
              <a:latin typeface="Times New Roman"/>
              <a:cs typeface="Times New Roman"/>
            </a:endParaRPr>
          </a:p>
        </p:txBody>
      </p:sp>
      <p:sp>
        <p:nvSpPr>
          <p:cNvPr id="91" name="object 91"/>
          <p:cNvSpPr/>
          <p:nvPr/>
        </p:nvSpPr>
        <p:spPr>
          <a:xfrm>
            <a:off x="5647309" y="573417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92" name="object 92"/>
          <p:cNvSpPr/>
          <p:nvPr/>
        </p:nvSpPr>
        <p:spPr>
          <a:xfrm>
            <a:off x="5647309" y="5397068"/>
            <a:ext cx="1928495" cy="76835"/>
          </a:xfrm>
          <a:custGeom>
            <a:avLst/>
            <a:gdLst/>
            <a:ahLst/>
            <a:cxnLst/>
            <a:rect l="l" t="t" r="r" b="b"/>
            <a:pathLst>
              <a:path w="1928495" h="76835">
                <a:moveTo>
                  <a:pt x="0" y="76504"/>
                </a:moveTo>
                <a:lnTo>
                  <a:pt x="1928494" y="76504"/>
                </a:lnTo>
                <a:lnTo>
                  <a:pt x="1928494" y="0"/>
                </a:lnTo>
                <a:lnTo>
                  <a:pt x="0" y="0"/>
                </a:lnTo>
                <a:lnTo>
                  <a:pt x="0" y="76504"/>
                </a:lnTo>
                <a:close/>
              </a:path>
            </a:pathLst>
          </a:custGeom>
          <a:solidFill>
            <a:srgbClr val="FFFFFF"/>
          </a:solidFill>
        </p:spPr>
        <p:txBody>
          <a:bodyPr wrap="square" lIns="0" tIns="0" rIns="0" bIns="0" rtlCol="0"/>
          <a:lstStyle/>
          <a:p>
            <a:endParaRPr/>
          </a:p>
        </p:txBody>
      </p:sp>
      <p:sp>
        <p:nvSpPr>
          <p:cNvPr id="93" name="object 93"/>
          <p:cNvSpPr/>
          <p:nvPr/>
        </p:nvSpPr>
        <p:spPr>
          <a:xfrm>
            <a:off x="466344" y="4436998"/>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94" name="object 94"/>
          <p:cNvSpPr/>
          <p:nvPr/>
        </p:nvSpPr>
        <p:spPr>
          <a:xfrm>
            <a:off x="5551296" y="443699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95" name="object 95"/>
          <p:cNvSpPr/>
          <p:nvPr/>
        </p:nvSpPr>
        <p:spPr>
          <a:xfrm>
            <a:off x="461772" y="5830189"/>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96" name="object 96"/>
          <p:cNvSpPr/>
          <p:nvPr/>
        </p:nvSpPr>
        <p:spPr>
          <a:xfrm>
            <a:off x="5551296" y="5830189"/>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97" name="object 97"/>
          <p:cNvSpPr/>
          <p:nvPr/>
        </p:nvSpPr>
        <p:spPr>
          <a:xfrm>
            <a:off x="5632337" y="598246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98" name="object 98"/>
          <p:cNvSpPr/>
          <p:nvPr/>
        </p:nvSpPr>
        <p:spPr>
          <a:xfrm>
            <a:off x="5637178" y="5987220"/>
            <a:ext cx="614045" cy="0"/>
          </a:xfrm>
          <a:custGeom>
            <a:avLst/>
            <a:gdLst/>
            <a:ahLst/>
            <a:cxnLst/>
            <a:rect l="l" t="t" r="r" b="b"/>
            <a:pathLst>
              <a:path w="614045">
                <a:moveTo>
                  <a:pt x="0" y="0"/>
                </a:moveTo>
                <a:lnTo>
                  <a:pt x="613858" y="0"/>
                </a:lnTo>
              </a:path>
            </a:pathLst>
          </a:custGeom>
          <a:ln w="9525">
            <a:solidFill>
              <a:srgbClr val="9F9F9F"/>
            </a:solidFill>
          </a:ln>
        </p:spPr>
        <p:txBody>
          <a:bodyPr wrap="square" lIns="0" tIns="0" rIns="0" bIns="0" rtlCol="0"/>
          <a:lstStyle/>
          <a:p>
            <a:endParaRPr/>
          </a:p>
        </p:txBody>
      </p:sp>
      <p:sp>
        <p:nvSpPr>
          <p:cNvPr id="99" name="object 99"/>
          <p:cNvSpPr/>
          <p:nvPr/>
        </p:nvSpPr>
        <p:spPr>
          <a:xfrm>
            <a:off x="6246195" y="599199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100" name="object 100"/>
          <p:cNvSpPr/>
          <p:nvPr/>
        </p:nvSpPr>
        <p:spPr>
          <a:xfrm>
            <a:off x="5637178" y="6195286"/>
            <a:ext cx="604520" cy="0"/>
          </a:xfrm>
          <a:custGeom>
            <a:avLst/>
            <a:gdLst/>
            <a:ahLst/>
            <a:cxnLst/>
            <a:rect l="l" t="t" r="r" b="b"/>
            <a:pathLst>
              <a:path w="604520">
                <a:moveTo>
                  <a:pt x="0" y="0"/>
                </a:moveTo>
                <a:lnTo>
                  <a:pt x="604177" y="0"/>
                </a:lnTo>
              </a:path>
            </a:pathLst>
          </a:custGeom>
          <a:ln w="9525">
            <a:solidFill>
              <a:srgbClr val="E2E2E2"/>
            </a:solidFill>
          </a:ln>
        </p:spPr>
        <p:txBody>
          <a:bodyPr wrap="square" lIns="0" tIns="0" rIns="0" bIns="0" rtlCol="0"/>
          <a:lstStyle/>
          <a:p>
            <a:endParaRPr/>
          </a:p>
        </p:txBody>
      </p:sp>
      <p:sp>
        <p:nvSpPr>
          <p:cNvPr id="101" name="object 101"/>
          <p:cNvSpPr/>
          <p:nvPr/>
        </p:nvSpPr>
        <p:spPr>
          <a:xfrm>
            <a:off x="5641867" y="5991980"/>
            <a:ext cx="0" cy="198755"/>
          </a:xfrm>
          <a:custGeom>
            <a:avLst/>
            <a:gdLst/>
            <a:ahLst/>
            <a:cxnLst/>
            <a:rect l="l" t="t" r="r" b="b"/>
            <a:pathLst>
              <a:path h="198754">
                <a:moveTo>
                  <a:pt x="0" y="0"/>
                </a:moveTo>
                <a:lnTo>
                  <a:pt x="0" y="198542"/>
                </a:lnTo>
              </a:path>
            </a:pathLst>
          </a:custGeom>
          <a:ln w="9379">
            <a:solidFill>
              <a:srgbClr val="696969"/>
            </a:solidFill>
          </a:ln>
        </p:spPr>
        <p:txBody>
          <a:bodyPr wrap="square" lIns="0" tIns="0" rIns="0" bIns="0" rtlCol="0"/>
          <a:lstStyle/>
          <a:p>
            <a:endParaRPr/>
          </a:p>
        </p:txBody>
      </p:sp>
      <p:sp>
        <p:nvSpPr>
          <p:cNvPr id="102" name="object 102"/>
          <p:cNvSpPr/>
          <p:nvPr/>
        </p:nvSpPr>
        <p:spPr>
          <a:xfrm>
            <a:off x="5646557" y="5996747"/>
            <a:ext cx="594995" cy="0"/>
          </a:xfrm>
          <a:custGeom>
            <a:avLst/>
            <a:gdLst/>
            <a:ahLst/>
            <a:cxnLst/>
            <a:rect l="l" t="t" r="r" b="b"/>
            <a:pathLst>
              <a:path w="594995">
                <a:moveTo>
                  <a:pt x="0" y="0"/>
                </a:moveTo>
                <a:lnTo>
                  <a:pt x="594807" y="0"/>
                </a:lnTo>
              </a:path>
            </a:pathLst>
          </a:custGeom>
          <a:ln w="9525">
            <a:solidFill>
              <a:srgbClr val="696969"/>
            </a:solidFill>
          </a:ln>
        </p:spPr>
        <p:txBody>
          <a:bodyPr wrap="square" lIns="0" tIns="0" rIns="0" bIns="0" rtlCol="0"/>
          <a:lstStyle/>
          <a:p>
            <a:endParaRPr/>
          </a:p>
        </p:txBody>
      </p:sp>
      <p:sp>
        <p:nvSpPr>
          <p:cNvPr id="103" name="object 103"/>
          <p:cNvSpPr/>
          <p:nvPr/>
        </p:nvSpPr>
        <p:spPr>
          <a:xfrm>
            <a:off x="466344" y="6874129"/>
            <a:ext cx="5085080" cy="913765"/>
          </a:xfrm>
          <a:custGeom>
            <a:avLst/>
            <a:gdLst/>
            <a:ahLst/>
            <a:cxnLst/>
            <a:rect l="l" t="t" r="r" b="b"/>
            <a:pathLst>
              <a:path w="5085080" h="913765">
                <a:moveTo>
                  <a:pt x="0" y="913257"/>
                </a:moveTo>
                <a:lnTo>
                  <a:pt x="5084953" y="913257"/>
                </a:lnTo>
                <a:lnTo>
                  <a:pt x="5084953" y="0"/>
                </a:lnTo>
                <a:lnTo>
                  <a:pt x="0" y="0"/>
                </a:lnTo>
                <a:lnTo>
                  <a:pt x="0" y="913257"/>
                </a:lnTo>
                <a:close/>
              </a:path>
            </a:pathLst>
          </a:custGeom>
          <a:solidFill>
            <a:srgbClr val="F0F0F0"/>
          </a:solidFill>
        </p:spPr>
        <p:txBody>
          <a:bodyPr wrap="square" lIns="0" tIns="0" rIns="0" bIns="0" rtlCol="0"/>
          <a:lstStyle/>
          <a:p>
            <a:endParaRPr/>
          </a:p>
        </p:txBody>
      </p:sp>
      <p:sp>
        <p:nvSpPr>
          <p:cNvPr id="104" name="object 104"/>
          <p:cNvSpPr/>
          <p:nvPr/>
        </p:nvSpPr>
        <p:spPr>
          <a:xfrm>
            <a:off x="614172" y="6874129"/>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105" name="object 105"/>
          <p:cNvSpPr/>
          <p:nvPr/>
        </p:nvSpPr>
        <p:spPr>
          <a:xfrm>
            <a:off x="614172" y="7261225"/>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6" name="object 106"/>
          <p:cNvSpPr/>
          <p:nvPr/>
        </p:nvSpPr>
        <p:spPr>
          <a:xfrm>
            <a:off x="614172" y="7436484"/>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7" name="object 107"/>
          <p:cNvSpPr/>
          <p:nvPr/>
        </p:nvSpPr>
        <p:spPr>
          <a:xfrm>
            <a:off x="614172" y="7611821"/>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108" name="object 108"/>
          <p:cNvSpPr txBox="1"/>
          <p:nvPr/>
        </p:nvSpPr>
        <p:spPr>
          <a:xfrm>
            <a:off x="601472" y="5954859"/>
            <a:ext cx="4667885" cy="1842770"/>
          </a:xfrm>
          <a:prstGeom prst="rect">
            <a:avLst/>
          </a:prstGeom>
        </p:spPr>
        <p:txBody>
          <a:bodyPr vert="horz" wrap="square" lIns="0" tIns="112395" rIns="0" bIns="0" rtlCol="0">
            <a:spAutoFit/>
          </a:bodyPr>
          <a:lstStyle/>
          <a:p>
            <a:pPr marL="12700">
              <a:lnSpc>
                <a:spcPct val="100000"/>
              </a:lnSpc>
              <a:spcBef>
                <a:spcPts val="885"/>
              </a:spcBef>
            </a:pPr>
            <a:r>
              <a:rPr sz="1350" dirty="0">
                <a:latin typeface="Arial"/>
                <a:cs typeface="Arial"/>
              </a:rPr>
              <a:t>Other </a:t>
            </a:r>
            <a:r>
              <a:rPr sz="1350" spc="-5" dirty="0">
                <a:latin typeface="Arial"/>
                <a:cs typeface="Arial"/>
              </a:rPr>
              <a:t>Pesticide Management Practices</a:t>
            </a:r>
            <a:endParaRPr sz="1350">
              <a:latin typeface="Arial"/>
              <a:cs typeface="Arial"/>
            </a:endParaRPr>
          </a:p>
          <a:p>
            <a:pPr marL="12700" marR="103505">
              <a:lnSpc>
                <a:spcPts val="1380"/>
              </a:lnSpc>
              <a:spcBef>
                <a:spcPts val="785"/>
              </a:spcBef>
            </a:pPr>
            <a:r>
              <a:rPr sz="1200" spc="-5" dirty="0">
                <a:latin typeface="Times New Roman"/>
                <a:cs typeface="Times New Roman"/>
              </a:rPr>
              <a:t>Other </a:t>
            </a:r>
            <a:r>
              <a:rPr sz="1200" dirty="0">
                <a:latin typeface="Times New Roman"/>
                <a:cs typeface="Times New Roman"/>
              </a:rPr>
              <a:t>Pesticide Management </a:t>
            </a:r>
            <a:r>
              <a:rPr sz="1200" spc="-5" dirty="0">
                <a:latin typeface="Times New Roman"/>
                <a:cs typeface="Times New Roman"/>
              </a:rPr>
              <a:t>Practices being </a:t>
            </a:r>
            <a:r>
              <a:rPr sz="1200" dirty="0">
                <a:latin typeface="Times New Roman"/>
                <a:cs typeface="Times New Roman"/>
              </a:rPr>
              <a:t>implemented </a:t>
            </a:r>
            <a:r>
              <a:rPr sz="1200" spc="-5" dirty="0">
                <a:latin typeface="Times New Roman"/>
                <a:cs typeface="Times New Roman"/>
              </a:rPr>
              <a:t>that differ from  selection, </a:t>
            </a:r>
            <a:r>
              <a:rPr sz="1200" dirty="0">
                <a:latin typeface="Times New Roman"/>
                <a:cs typeface="Times New Roman"/>
              </a:rPr>
              <a:t>if </a:t>
            </a:r>
            <a:r>
              <a:rPr sz="1200" spc="-5" dirty="0">
                <a:latin typeface="Times New Roman"/>
                <a:cs typeface="Times New Roman"/>
              </a:rPr>
              <a:t>any.</a:t>
            </a:r>
            <a:endParaRPr sz="1200">
              <a:latin typeface="Times New Roman"/>
              <a:cs typeface="Times New Roman"/>
            </a:endParaRPr>
          </a:p>
          <a:p>
            <a:pPr>
              <a:lnSpc>
                <a:spcPct val="100000"/>
              </a:lnSpc>
              <a:spcBef>
                <a:spcPts val="10"/>
              </a:spcBef>
            </a:pPr>
            <a:endParaRPr sz="1600">
              <a:latin typeface="Times New Roman"/>
              <a:cs typeface="Times New Roman"/>
            </a:endParaRPr>
          </a:p>
          <a:p>
            <a:pPr marL="12700">
              <a:lnSpc>
                <a:spcPct val="100000"/>
              </a:lnSpc>
              <a:spcBef>
                <a:spcPts val="5"/>
              </a:spcBef>
            </a:pPr>
            <a:r>
              <a:rPr sz="1350" dirty="0">
                <a:latin typeface="Arial"/>
                <a:cs typeface="Arial"/>
              </a:rPr>
              <a:t>Operational </a:t>
            </a:r>
            <a:r>
              <a:rPr sz="1350" spc="-5" dirty="0">
                <a:latin typeface="Arial"/>
                <a:cs typeface="Arial"/>
              </a:rPr>
              <a:t>Chemicals</a:t>
            </a:r>
            <a:r>
              <a:rPr sz="1350" spc="-25" dirty="0">
                <a:latin typeface="Arial"/>
                <a:cs typeface="Arial"/>
              </a:rPr>
              <a:t> </a:t>
            </a:r>
            <a:r>
              <a:rPr sz="1350" spc="-5" dirty="0">
                <a:latin typeface="Arial"/>
                <a:cs typeface="Arial"/>
              </a:rPr>
              <a:t>Applied</a:t>
            </a:r>
            <a:endParaRPr sz="1350">
              <a:latin typeface="Arial"/>
              <a:cs typeface="Arial"/>
            </a:endParaRPr>
          </a:p>
          <a:p>
            <a:pPr marL="12700" marR="5080">
              <a:lnSpc>
                <a:spcPct val="95900"/>
              </a:lnSpc>
              <a:spcBef>
                <a:spcPts val="735"/>
              </a:spcBef>
            </a:pPr>
            <a:r>
              <a:rPr sz="1200" dirty="0">
                <a:latin typeface="Times New Roman"/>
                <a:cs typeface="Times New Roman"/>
              </a:rPr>
              <a:t>List of </a:t>
            </a:r>
            <a:r>
              <a:rPr sz="1200" spc="-5" dirty="0">
                <a:latin typeface="Times New Roman"/>
                <a:cs typeface="Times New Roman"/>
              </a:rPr>
              <a:t>agricultural chemicals typically applied </a:t>
            </a:r>
            <a:r>
              <a:rPr sz="1200" dirty="0">
                <a:latin typeface="Times New Roman"/>
                <a:cs typeface="Times New Roman"/>
              </a:rPr>
              <a:t>to crops </a:t>
            </a:r>
            <a:r>
              <a:rPr sz="1200" spc="-5" dirty="0">
                <a:latin typeface="Times New Roman"/>
                <a:cs typeface="Times New Roman"/>
              </a:rPr>
              <a:t>at </a:t>
            </a:r>
            <a:r>
              <a:rPr sz="1200" spc="5" dirty="0">
                <a:latin typeface="Times New Roman"/>
                <a:cs typeface="Times New Roman"/>
              </a:rPr>
              <a:t>the </a:t>
            </a:r>
            <a:r>
              <a:rPr sz="1200" spc="-5" dirty="0">
                <a:latin typeface="Times New Roman"/>
                <a:cs typeface="Times New Roman"/>
              </a:rPr>
              <a:t>operation,  </a:t>
            </a:r>
            <a:r>
              <a:rPr sz="1200" dirty="0">
                <a:latin typeface="Times New Roman"/>
                <a:cs typeface="Times New Roman"/>
              </a:rPr>
              <a:t>including, but not </a:t>
            </a:r>
            <a:r>
              <a:rPr sz="1200" spc="-5" dirty="0">
                <a:latin typeface="Times New Roman"/>
                <a:cs typeface="Times New Roman"/>
              </a:rPr>
              <a:t>limited </a:t>
            </a:r>
            <a:r>
              <a:rPr sz="1200" dirty="0">
                <a:latin typeface="Times New Roman"/>
                <a:cs typeface="Times New Roman"/>
              </a:rPr>
              <a:t>to, </a:t>
            </a:r>
            <a:r>
              <a:rPr sz="1200" spc="-5" dirty="0">
                <a:latin typeface="Times New Roman"/>
                <a:cs typeface="Times New Roman"/>
              </a:rPr>
              <a:t>fertilizers and </a:t>
            </a:r>
            <a:r>
              <a:rPr sz="1200" dirty="0">
                <a:latin typeface="Times New Roman"/>
                <a:cs typeface="Times New Roman"/>
              </a:rPr>
              <a:t>organic </a:t>
            </a:r>
            <a:r>
              <a:rPr sz="1200" spc="-5" dirty="0">
                <a:latin typeface="Times New Roman"/>
                <a:cs typeface="Times New Roman"/>
              </a:rPr>
              <a:t>amendments, pesticides,  and fumigants.</a:t>
            </a:r>
            <a:endParaRPr sz="1200">
              <a:latin typeface="Times New Roman"/>
              <a:cs typeface="Times New Roman"/>
            </a:endParaRPr>
          </a:p>
        </p:txBody>
      </p:sp>
      <p:sp>
        <p:nvSpPr>
          <p:cNvPr id="109" name="object 109"/>
          <p:cNvSpPr/>
          <p:nvPr/>
        </p:nvSpPr>
        <p:spPr>
          <a:xfrm>
            <a:off x="5551296" y="6874129"/>
            <a:ext cx="2221230" cy="913765"/>
          </a:xfrm>
          <a:custGeom>
            <a:avLst/>
            <a:gdLst/>
            <a:ahLst/>
            <a:cxnLst/>
            <a:rect l="l" t="t" r="r" b="b"/>
            <a:pathLst>
              <a:path w="2221229" h="913765">
                <a:moveTo>
                  <a:pt x="0" y="913257"/>
                </a:moveTo>
                <a:lnTo>
                  <a:pt x="2221103" y="913257"/>
                </a:lnTo>
                <a:lnTo>
                  <a:pt x="2221103" y="0"/>
                </a:lnTo>
                <a:lnTo>
                  <a:pt x="0" y="0"/>
                </a:lnTo>
                <a:lnTo>
                  <a:pt x="0" y="913257"/>
                </a:lnTo>
                <a:close/>
              </a:path>
            </a:pathLst>
          </a:custGeom>
          <a:solidFill>
            <a:srgbClr val="F0F0F0"/>
          </a:solidFill>
        </p:spPr>
        <p:txBody>
          <a:bodyPr wrap="square" lIns="0" tIns="0" rIns="0" bIns="0" rtlCol="0"/>
          <a:lstStyle/>
          <a:p>
            <a:endParaRPr/>
          </a:p>
        </p:txBody>
      </p:sp>
      <p:sp>
        <p:nvSpPr>
          <p:cNvPr id="110" name="object 110"/>
          <p:cNvSpPr/>
          <p:nvPr/>
        </p:nvSpPr>
        <p:spPr>
          <a:xfrm>
            <a:off x="5627496" y="6874205"/>
            <a:ext cx="2145030" cy="228600"/>
          </a:xfrm>
          <a:custGeom>
            <a:avLst/>
            <a:gdLst/>
            <a:ahLst/>
            <a:cxnLst/>
            <a:rect l="l" t="t" r="r" b="b"/>
            <a:pathLst>
              <a:path w="2145029" h="228600">
                <a:moveTo>
                  <a:pt x="0" y="228523"/>
                </a:moveTo>
                <a:lnTo>
                  <a:pt x="2144903" y="228523"/>
                </a:lnTo>
                <a:lnTo>
                  <a:pt x="2144903" y="0"/>
                </a:lnTo>
                <a:lnTo>
                  <a:pt x="0" y="0"/>
                </a:lnTo>
                <a:lnTo>
                  <a:pt x="0" y="228523"/>
                </a:lnTo>
                <a:close/>
              </a:path>
            </a:pathLst>
          </a:custGeom>
          <a:solidFill>
            <a:srgbClr val="F0F0F0"/>
          </a:solidFill>
        </p:spPr>
        <p:txBody>
          <a:bodyPr wrap="square" lIns="0" tIns="0" rIns="0" bIns="0" rtlCol="0"/>
          <a:lstStyle/>
          <a:p>
            <a:endParaRPr/>
          </a:p>
        </p:txBody>
      </p:sp>
      <p:sp>
        <p:nvSpPr>
          <p:cNvPr id="111" name="object 111"/>
          <p:cNvSpPr/>
          <p:nvPr/>
        </p:nvSpPr>
        <p:spPr>
          <a:xfrm>
            <a:off x="6253910" y="687400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112" name="object 112"/>
          <p:cNvSpPr/>
          <p:nvPr/>
        </p:nvSpPr>
        <p:spPr>
          <a:xfrm>
            <a:off x="5627496" y="7096202"/>
            <a:ext cx="623570" cy="0"/>
          </a:xfrm>
          <a:custGeom>
            <a:avLst/>
            <a:gdLst/>
            <a:ahLst/>
            <a:cxnLst/>
            <a:rect l="l" t="t" r="r" b="b"/>
            <a:pathLst>
              <a:path w="623570">
                <a:moveTo>
                  <a:pt x="0" y="0"/>
                </a:moveTo>
                <a:lnTo>
                  <a:pt x="623539" y="0"/>
                </a:lnTo>
              </a:path>
            </a:pathLst>
          </a:custGeom>
          <a:ln w="9227">
            <a:solidFill>
              <a:srgbClr val="FFFFFF"/>
            </a:solidFill>
          </a:ln>
        </p:spPr>
        <p:txBody>
          <a:bodyPr wrap="square" lIns="0" tIns="0" rIns="0" bIns="0" rtlCol="0"/>
          <a:lstStyle/>
          <a:p>
            <a:endParaRPr/>
          </a:p>
        </p:txBody>
      </p:sp>
      <p:sp>
        <p:nvSpPr>
          <p:cNvPr id="113" name="object 113"/>
          <p:cNvSpPr/>
          <p:nvPr/>
        </p:nvSpPr>
        <p:spPr>
          <a:xfrm>
            <a:off x="5632337" y="687400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114" name="object 114"/>
          <p:cNvSpPr/>
          <p:nvPr/>
        </p:nvSpPr>
        <p:spPr>
          <a:xfrm>
            <a:off x="5637178" y="6878826"/>
            <a:ext cx="614045" cy="0"/>
          </a:xfrm>
          <a:custGeom>
            <a:avLst/>
            <a:gdLst/>
            <a:ahLst/>
            <a:cxnLst/>
            <a:rect l="l" t="t" r="r" b="b"/>
            <a:pathLst>
              <a:path w="614045">
                <a:moveTo>
                  <a:pt x="0" y="0"/>
                </a:moveTo>
                <a:lnTo>
                  <a:pt x="613858" y="0"/>
                </a:lnTo>
              </a:path>
            </a:pathLst>
          </a:custGeom>
          <a:ln w="9394">
            <a:solidFill>
              <a:srgbClr val="9F9F9F"/>
            </a:solidFill>
          </a:ln>
        </p:spPr>
        <p:txBody>
          <a:bodyPr wrap="square" lIns="0" tIns="0" rIns="0" bIns="0" rtlCol="0"/>
          <a:lstStyle/>
          <a:p>
            <a:endParaRPr/>
          </a:p>
        </p:txBody>
      </p:sp>
      <p:sp>
        <p:nvSpPr>
          <p:cNvPr id="115" name="object 115"/>
          <p:cNvSpPr/>
          <p:nvPr/>
        </p:nvSpPr>
        <p:spPr>
          <a:xfrm>
            <a:off x="6246195" y="688353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116" name="object 116"/>
          <p:cNvSpPr/>
          <p:nvPr/>
        </p:nvSpPr>
        <p:spPr>
          <a:xfrm>
            <a:off x="5637178" y="7086826"/>
            <a:ext cx="604520" cy="0"/>
          </a:xfrm>
          <a:custGeom>
            <a:avLst/>
            <a:gdLst/>
            <a:ahLst/>
            <a:cxnLst/>
            <a:rect l="l" t="t" r="r" b="b"/>
            <a:pathLst>
              <a:path w="604520">
                <a:moveTo>
                  <a:pt x="0" y="0"/>
                </a:moveTo>
                <a:lnTo>
                  <a:pt x="604177" y="0"/>
                </a:lnTo>
              </a:path>
            </a:pathLst>
          </a:custGeom>
          <a:ln w="9525">
            <a:solidFill>
              <a:srgbClr val="E2E2E2"/>
            </a:solidFill>
          </a:ln>
        </p:spPr>
        <p:txBody>
          <a:bodyPr wrap="square" lIns="0" tIns="0" rIns="0" bIns="0" rtlCol="0"/>
          <a:lstStyle/>
          <a:p>
            <a:endParaRPr/>
          </a:p>
        </p:txBody>
      </p:sp>
      <p:sp>
        <p:nvSpPr>
          <p:cNvPr id="117" name="object 117"/>
          <p:cNvSpPr/>
          <p:nvPr/>
        </p:nvSpPr>
        <p:spPr>
          <a:xfrm>
            <a:off x="5641867" y="6883520"/>
            <a:ext cx="0" cy="198755"/>
          </a:xfrm>
          <a:custGeom>
            <a:avLst/>
            <a:gdLst/>
            <a:ahLst/>
            <a:cxnLst/>
            <a:rect l="l" t="t" r="r" b="b"/>
            <a:pathLst>
              <a:path h="198754">
                <a:moveTo>
                  <a:pt x="0" y="0"/>
                </a:moveTo>
                <a:lnTo>
                  <a:pt x="0" y="198542"/>
                </a:lnTo>
              </a:path>
            </a:pathLst>
          </a:custGeom>
          <a:ln w="9379">
            <a:solidFill>
              <a:srgbClr val="696969"/>
            </a:solidFill>
          </a:ln>
        </p:spPr>
        <p:txBody>
          <a:bodyPr wrap="square" lIns="0" tIns="0" rIns="0" bIns="0" rtlCol="0"/>
          <a:lstStyle/>
          <a:p>
            <a:endParaRPr/>
          </a:p>
        </p:txBody>
      </p:sp>
      <p:sp>
        <p:nvSpPr>
          <p:cNvPr id="118" name="object 118"/>
          <p:cNvSpPr/>
          <p:nvPr/>
        </p:nvSpPr>
        <p:spPr>
          <a:xfrm>
            <a:off x="5646557" y="6888287"/>
            <a:ext cx="594995" cy="0"/>
          </a:xfrm>
          <a:custGeom>
            <a:avLst/>
            <a:gdLst/>
            <a:ahLst/>
            <a:cxnLst/>
            <a:rect l="l" t="t" r="r" b="b"/>
            <a:pathLst>
              <a:path w="594995">
                <a:moveTo>
                  <a:pt x="0" y="0"/>
                </a:moveTo>
                <a:lnTo>
                  <a:pt x="594807" y="0"/>
                </a:lnTo>
              </a:path>
            </a:pathLst>
          </a:custGeom>
          <a:ln w="9525">
            <a:solidFill>
              <a:srgbClr val="696969"/>
            </a:solidFill>
          </a:ln>
        </p:spPr>
        <p:txBody>
          <a:bodyPr wrap="square" lIns="0" tIns="0" rIns="0" bIns="0" rtlCol="0"/>
          <a:lstStyle/>
          <a:p>
            <a:endParaRPr/>
          </a:p>
        </p:txBody>
      </p:sp>
      <p:sp>
        <p:nvSpPr>
          <p:cNvPr id="119" name="object 119"/>
          <p:cNvSpPr/>
          <p:nvPr/>
        </p:nvSpPr>
        <p:spPr>
          <a:xfrm>
            <a:off x="5646557" y="6893047"/>
            <a:ext cx="594995" cy="189230"/>
          </a:xfrm>
          <a:custGeom>
            <a:avLst/>
            <a:gdLst/>
            <a:ahLst/>
            <a:cxnLst/>
            <a:rect l="l" t="t" r="r" b="b"/>
            <a:pathLst>
              <a:path w="594995" h="189229">
                <a:moveTo>
                  <a:pt x="594807" y="0"/>
                </a:moveTo>
                <a:lnTo>
                  <a:pt x="0" y="0"/>
                </a:lnTo>
                <a:lnTo>
                  <a:pt x="0" y="189016"/>
                </a:lnTo>
                <a:lnTo>
                  <a:pt x="594808" y="189016"/>
                </a:lnTo>
                <a:lnTo>
                  <a:pt x="594807" y="0"/>
                </a:lnTo>
                <a:close/>
              </a:path>
            </a:pathLst>
          </a:custGeom>
          <a:solidFill>
            <a:srgbClr val="FFFFFF"/>
          </a:solidFill>
        </p:spPr>
        <p:txBody>
          <a:bodyPr wrap="square" lIns="0" tIns="0" rIns="0" bIns="0" rtlCol="0"/>
          <a:lstStyle/>
          <a:p>
            <a:endParaRPr/>
          </a:p>
        </p:txBody>
      </p:sp>
      <p:sp>
        <p:nvSpPr>
          <p:cNvPr id="120" name="object 120"/>
          <p:cNvSpPr/>
          <p:nvPr/>
        </p:nvSpPr>
        <p:spPr>
          <a:xfrm>
            <a:off x="466344" y="6797929"/>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21" name="object 121"/>
          <p:cNvSpPr/>
          <p:nvPr/>
        </p:nvSpPr>
        <p:spPr>
          <a:xfrm>
            <a:off x="5551296" y="6797929"/>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22" name="object 122"/>
          <p:cNvSpPr/>
          <p:nvPr/>
        </p:nvSpPr>
        <p:spPr>
          <a:xfrm>
            <a:off x="461772" y="7787385"/>
            <a:ext cx="5089525" cy="76200"/>
          </a:xfrm>
          <a:custGeom>
            <a:avLst/>
            <a:gdLst/>
            <a:ahLst/>
            <a:cxnLst/>
            <a:rect l="l" t="t" r="r" b="b"/>
            <a:pathLst>
              <a:path w="5089525" h="76200">
                <a:moveTo>
                  <a:pt x="0" y="76199"/>
                </a:moveTo>
                <a:lnTo>
                  <a:pt x="5089525" y="76199"/>
                </a:lnTo>
                <a:lnTo>
                  <a:pt x="5089525" y="0"/>
                </a:lnTo>
                <a:lnTo>
                  <a:pt x="0" y="0"/>
                </a:lnTo>
                <a:lnTo>
                  <a:pt x="0" y="76199"/>
                </a:lnTo>
                <a:close/>
              </a:path>
            </a:pathLst>
          </a:custGeom>
          <a:solidFill>
            <a:srgbClr val="F0F0F0"/>
          </a:solidFill>
        </p:spPr>
        <p:txBody>
          <a:bodyPr wrap="square" lIns="0" tIns="0" rIns="0" bIns="0" rtlCol="0"/>
          <a:lstStyle/>
          <a:p>
            <a:endParaRPr/>
          </a:p>
        </p:txBody>
      </p:sp>
      <p:sp>
        <p:nvSpPr>
          <p:cNvPr id="123" name="object 123"/>
          <p:cNvSpPr/>
          <p:nvPr/>
        </p:nvSpPr>
        <p:spPr>
          <a:xfrm>
            <a:off x="5551296" y="7787385"/>
            <a:ext cx="2221230" cy="76200"/>
          </a:xfrm>
          <a:custGeom>
            <a:avLst/>
            <a:gdLst/>
            <a:ahLst/>
            <a:cxnLst/>
            <a:rect l="l" t="t" r="r" b="b"/>
            <a:pathLst>
              <a:path w="2221229" h="76200">
                <a:moveTo>
                  <a:pt x="0" y="76199"/>
                </a:moveTo>
                <a:lnTo>
                  <a:pt x="2221103" y="76199"/>
                </a:lnTo>
                <a:lnTo>
                  <a:pt x="2221103" y="0"/>
                </a:lnTo>
                <a:lnTo>
                  <a:pt x="0" y="0"/>
                </a:lnTo>
                <a:lnTo>
                  <a:pt x="0" y="76199"/>
                </a:lnTo>
                <a:close/>
              </a:path>
            </a:pathLst>
          </a:custGeom>
          <a:solidFill>
            <a:srgbClr val="F0F0F0"/>
          </a:solidFill>
        </p:spPr>
        <p:txBody>
          <a:bodyPr wrap="square" lIns="0" tIns="0" rIns="0" bIns="0" rtlCol="0"/>
          <a:lstStyle/>
          <a:p>
            <a:endParaRPr/>
          </a:p>
        </p:txBody>
      </p:sp>
      <p:sp>
        <p:nvSpPr>
          <p:cNvPr id="124" name="object 124"/>
          <p:cNvSpPr txBox="1"/>
          <p:nvPr/>
        </p:nvSpPr>
        <p:spPr>
          <a:xfrm>
            <a:off x="601472" y="8010905"/>
            <a:ext cx="445134" cy="232410"/>
          </a:xfrm>
          <a:prstGeom prst="rect">
            <a:avLst/>
          </a:prstGeom>
        </p:spPr>
        <p:txBody>
          <a:bodyPr vert="horz" wrap="square" lIns="0" tIns="13335" rIns="0" bIns="0" rtlCol="0">
            <a:spAutoFit/>
          </a:bodyPr>
          <a:lstStyle/>
          <a:p>
            <a:pPr marL="12700">
              <a:lnSpc>
                <a:spcPct val="100000"/>
              </a:lnSpc>
              <a:spcBef>
                <a:spcPts val="105"/>
              </a:spcBef>
            </a:pPr>
            <a:r>
              <a:rPr sz="1350" dirty="0">
                <a:latin typeface="Arial"/>
                <a:cs typeface="Arial"/>
              </a:rPr>
              <a:t>Wel</a:t>
            </a:r>
            <a:r>
              <a:rPr sz="1350" spc="-15" dirty="0">
                <a:latin typeface="Arial"/>
                <a:cs typeface="Arial"/>
              </a:rPr>
              <a:t>l</a:t>
            </a:r>
            <a:r>
              <a:rPr sz="1350" dirty="0">
                <a:latin typeface="Arial"/>
                <a:cs typeface="Arial"/>
              </a:rPr>
              <a:t>s</a:t>
            </a:r>
            <a:endParaRPr sz="1350">
              <a:latin typeface="Arial"/>
              <a:cs typeface="Arial"/>
            </a:endParaRPr>
          </a:p>
        </p:txBody>
      </p:sp>
      <p:sp>
        <p:nvSpPr>
          <p:cNvPr id="125" name="object 125"/>
          <p:cNvSpPr/>
          <p:nvPr/>
        </p:nvSpPr>
        <p:spPr>
          <a:xfrm>
            <a:off x="5637022" y="7986858"/>
            <a:ext cx="114304" cy="113477"/>
          </a:xfrm>
          <a:prstGeom prst="rect">
            <a:avLst/>
          </a:prstGeom>
          <a:blipFill>
            <a:blip r:embed="rId5" cstate="print"/>
            <a:stretch>
              <a:fillRect/>
            </a:stretch>
          </a:blipFill>
        </p:spPr>
        <p:txBody>
          <a:bodyPr wrap="square" lIns="0" tIns="0" rIns="0" bIns="0" rtlCol="0"/>
          <a:lstStyle/>
          <a:p>
            <a:endParaRPr/>
          </a:p>
        </p:txBody>
      </p:sp>
      <p:sp>
        <p:nvSpPr>
          <p:cNvPr id="126" name="object 126"/>
          <p:cNvSpPr/>
          <p:nvPr/>
        </p:nvSpPr>
        <p:spPr>
          <a:xfrm>
            <a:off x="5637022" y="8247208"/>
            <a:ext cx="114304" cy="113477"/>
          </a:xfrm>
          <a:prstGeom prst="rect">
            <a:avLst/>
          </a:prstGeom>
          <a:blipFill>
            <a:blip r:embed="rId5" cstate="print"/>
            <a:stretch>
              <a:fillRect/>
            </a:stretch>
          </a:blipFill>
        </p:spPr>
        <p:txBody>
          <a:bodyPr wrap="square" lIns="0" tIns="0" rIns="0" bIns="0" rtlCol="0"/>
          <a:lstStyle/>
          <a:p>
            <a:endParaRPr/>
          </a:p>
        </p:txBody>
      </p:sp>
      <p:sp>
        <p:nvSpPr>
          <p:cNvPr id="127" name="object 127"/>
          <p:cNvSpPr txBox="1"/>
          <p:nvPr/>
        </p:nvSpPr>
        <p:spPr>
          <a:xfrm>
            <a:off x="5872734" y="7925561"/>
            <a:ext cx="1911350" cy="546735"/>
          </a:xfrm>
          <a:prstGeom prst="rect">
            <a:avLst/>
          </a:prstGeom>
        </p:spPr>
        <p:txBody>
          <a:bodyPr vert="horz" wrap="square" lIns="0" tIns="12700" rIns="0" bIns="0" rtlCol="0">
            <a:spAutoFit/>
          </a:bodyPr>
          <a:lstStyle/>
          <a:p>
            <a:pPr marL="12700" marR="5080">
              <a:lnSpc>
                <a:spcPct val="142500"/>
              </a:lnSpc>
              <a:spcBef>
                <a:spcPts val="100"/>
              </a:spcBef>
            </a:pPr>
            <a:r>
              <a:rPr sz="1200" spc="-5" dirty="0">
                <a:latin typeface="Times New Roman"/>
                <a:cs typeface="Times New Roman"/>
              </a:rPr>
              <a:t>Are </a:t>
            </a:r>
            <a:r>
              <a:rPr sz="1200" dirty="0">
                <a:latin typeface="Times New Roman"/>
                <a:cs typeface="Times New Roman"/>
              </a:rPr>
              <a:t>there </a:t>
            </a:r>
            <a:r>
              <a:rPr sz="1200" spc="-5" dirty="0">
                <a:latin typeface="Times New Roman"/>
                <a:cs typeface="Times New Roman"/>
              </a:rPr>
              <a:t>any irrigation wells?  Are </a:t>
            </a:r>
            <a:r>
              <a:rPr sz="1200" dirty="0">
                <a:latin typeface="Times New Roman"/>
                <a:cs typeface="Times New Roman"/>
              </a:rPr>
              <a:t>there </a:t>
            </a:r>
            <a:r>
              <a:rPr sz="1200" spc="-5" dirty="0">
                <a:latin typeface="Times New Roman"/>
                <a:cs typeface="Times New Roman"/>
              </a:rPr>
              <a:t>any abandoned</a:t>
            </a:r>
            <a:r>
              <a:rPr sz="1200" spc="-20" dirty="0">
                <a:latin typeface="Times New Roman"/>
                <a:cs typeface="Times New Roman"/>
              </a:rPr>
              <a:t> </a:t>
            </a:r>
            <a:r>
              <a:rPr sz="1200" spc="-5" dirty="0">
                <a:latin typeface="Times New Roman"/>
                <a:cs typeface="Times New Roman"/>
              </a:rPr>
              <a:t>wells</a:t>
            </a:r>
            <a:endParaRPr sz="1200">
              <a:latin typeface="Times New Roman"/>
              <a:cs typeface="Times New Roman"/>
            </a:endParaRPr>
          </a:p>
        </p:txBody>
      </p:sp>
      <p:sp>
        <p:nvSpPr>
          <p:cNvPr id="128" name="object 128"/>
          <p:cNvSpPr/>
          <p:nvPr/>
        </p:nvSpPr>
        <p:spPr>
          <a:xfrm>
            <a:off x="461772" y="457200"/>
            <a:ext cx="0" cy="8092440"/>
          </a:xfrm>
          <a:custGeom>
            <a:avLst/>
            <a:gdLst/>
            <a:ahLst/>
            <a:cxnLst/>
            <a:rect l="l" t="t" r="r" b="b"/>
            <a:pathLst>
              <a:path h="8092440">
                <a:moveTo>
                  <a:pt x="0" y="0"/>
                </a:moveTo>
                <a:lnTo>
                  <a:pt x="0" y="8092186"/>
                </a:lnTo>
              </a:path>
            </a:pathLst>
          </a:custGeom>
          <a:ln w="9143">
            <a:solidFill>
              <a:srgbClr val="CCCCCC"/>
            </a:solidFill>
          </a:ln>
        </p:spPr>
        <p:txBody>
          <a:bodyPr wrap="square" lIns="0" tIns="0" rIns="0" bIns="0" rtlCol="0"/>
          <a:lstStyle/>
          <a:p>
            <a:endParaRPr/>
          </a:p>
        </p:txBody>
      </p:sp>
      <p:sp>
        <p:nvSpPr>
          <p:cNvPr id="129" name="object 129"/>
          <p:cNvSpPr/>
          <p:nvPr/>
        </p:nvSpPr>
        <p:spPr>
          <a:xfrm>
            <a:off x="466344" y="8544814"/>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130" name="object 130"/>
          <p:cNvSpPr/>
          <p:nvPr/>
        </p:nvSpPr>
        <p:spPr>
          <a:xfrm>
            <a:off x="5551296" y="8544814"/>
            <a:ext cx="2221230" cy="0"/>
          </a:xfrm>
          <a:custGeom>
            <a:avLst/>
            <a:gdLst/>
            <a:ahLst/>
            <a:cxnLst/>
            <a:rect l="l" t="t" r="r" b="b"/>
            <a:pathLst>
              <a:path w="2221229">
                <a:moveTo>
                  <a:pt x="0" y="0"/>
                </a:moveTo>
                <a:lnTo>
                  <a:pt x="2221103" y="0"/>
                </a:lnTo>
              </a:path>
            </a:pathLst>
          </a:custGeom>
          <a:ln w="9144">
            <a:solidFill>
              <a:srgbClr val="CCCCCC"/>
            </a:solidFill>
          </a:ln>
        </p:spPr>
        <p:txBody>
          <a:bodyPr wrap="square" lIns="0" tIns="0" rIns="0" bIns="0" rtlCol="0"/>
          <a:lstStyle/>
          <a:p>
            <a:endParaRPr/>
          </a:p>
        </p:txBody>
      </p:sp>
      <p:sp>
        <p:nvSpPr>
          <p:cNvPr id="131" name="TextBox 130">
            <a:extLst>
              <a:ext uri="{FF2B5EF4-FFF2-40B4-BE49-F238E27FC236}">
                <a16:creationId xmlns:a16="http://schemas.microsoft.com/office/drawing/2014/main" id="{9688EBFF-020E-460B-B463-18C0D4A12328}"/>
              </a:ext>
            </a:extLst>
          </p:cNvPr>
          <p:cNvSpPr txBox="1"/>
          <p:nvPr/>
        </p:nvSpPr>
        <p:spPr>
          <a:xfrm>
            <a:off x="5563131" y="6273912"/>
            <a:ext cx="1767963" cy="523220"/>
          </a:xfrm>
          <a:prstGeom prst="rect">
            <a:avLst/>
          </a:prstGeom>
          <a:noFill/>
        </p:spPr>
        <p:txBody>
          <a:bodyPr wrap="square" rtlCol="0">
            <a:spAutoFit/>
          </a:bodyPr>
          <a:lstStyle/>
          <a:p>
            <a:r>
              <a:rPr lang="en-US" sz="1400" dirty="0"/>
              <a:t>*Option to specify, if other*</a:t>
            </a:r>
          </a:p>
        </p:txBody>
      </p:sp>
      <p:sp>
        <p:nvSpPr>
          <p:cNvPr id="132" name="TextBox 131">
            <a:extLst>
              <a:ext uri="{FF2B5EF4-FFF2-40B4-BE49-F238E27FC236}">
                <a16:creationId xmlns:a16="http://schemas.microsoft.com/office/drawing/2014/main" id="{BCD2E68D-41D1-468B-ADB6-1AC81411EF8C}"/>
              </a:ext>
            </a:extLst>
          </p:cNvPr>
          <p:cNvSpPr txBox="1"/>
          <p:nvPr/>
        </p:nvSpPr>
        <p:spPr>
          <a:xfrm>
            <a:off x="5627496" y="7261225"/>
            <a:ext cx="2144904" cy="307777"/>
          </a:xfrm>
          <a:prstGeom prst="rect">
            <a:avLst/>
          </a:prstGeom>
          <a:noFill/>
        </p:spPr>
        <p:txBody>
          <a:bodyPr wrap="square" rtlCol="0">
            <a:spAutoFit/>
          </a:bodyPr>
          <a:lstStyle/>
          <a:p>
            <a:r>
              <a:rPr lang="en-US" sz="1400" dirty="0"/>
              <a:t>*List all that are applied*</a:t>
            </a:r>
          </a:p>
        </p:txBody>
      </p:sp>
      <p:sp>
        <p:nvSpPr>
          <p:cNvPr id="133" name="TextBox 132">
            <a:extLst>
              <a:ext uri="{FF2B5EF4-FFF2-40B4-BE49-F238E27FC236}">
                <a16:creationId xmlns:a16="http://schemas.microsoft.com/office/drawing/2014/main" id="{BAD1C8F1-CD4E-4CDB-B8E7-9E84576DDD89}"/>
              </a:ext>
            </a:extLst>
          </p:cNvPr>
          <p:cNvSpPr txBox="1"/>
          <p:nvPr/>
        </p:nvSpPr>
        <p:spPr>
          <a:xfrm>
            <a:off x="668591" y="8610600"/>
            <a:ext cx="2370328" cy="646331"/>
          </a:xfrm>
          <a:prstGeom prst="rect">
            <a:avLst/>
          </a:prstGeom>
          <a:noFill/>
        </p:spPr>
        <p:txBody>
          <a:bodyPr wrap="square" rtlCol="0">
            <a:spAutoFit/>
          </a:bodyPr>
          <a:lstStyle/>
          <a:p>
            <a:r>
              <a:rPr lang="en-US" dirty="0"/>
              <a:t>***DON’T FORGET TO SUBMIT CHANGES***</a:t>
            </a:r>
          </a:p>
        </p:txBody>
      </p:sp>
      <p:sp>
        <p:nvSpPr>
          <p:cNvPr id="134" name="TextBox 133">
            <a:extLst>
              <a:ext uri="{FF2B5EF4-FFF2-40B4-BE49-F238E27FC236}">
                <a16:creationId xmlns:a16="http://schemas.microsoft.com/office/drawing/2014/main" id="{58EFDFBD-1B8C-4DA7-A90C-37301CA45C69}"/>
              </a:ext>
            </a:extLst>
          </p:cNvPr>
          <p:cNvSpPr txBox="1"/>
          <p:nvPr/>
        </p:nvSpPr>
        <p:spPr>
          <a:xfrm>
            <a:off x="4876800" y="8610600"/>
            <a:ext cx="2699004" cy="923330"/>
          </a:xfrm>
          <a:prstGeom prst="rect">
            <a:avLst/>
          </a:prstGeom>
          <a:noFill/>
        </p:spPr>
        <p:txBody>
          <a:bodyPr wrap="square" rtlCol="0">
            <a:spAutoFit/>
          </a:bodyPr>
          <a:lstStyle/>
          <a:p>
            <a:r>
              <a:rPr lang="en-US" dirty="0"/>
              <a:t>*After submitting, scroll back up to the top and PRINT FORM*</a:t>
            </a:r>
          </a:p>
        </p:txBody>
      </p:sp>
      <p:sp>
        <p:nvSpPr>
          <p:cNvPr id="135" name="Rectangle 134">
            <a:extLst>
              <a:ext uri="{FF2B5EF4-FFF2-40B4-BE49-F238E27FC236}">
                <a16:creationId xmlns:a16="http://schemas.microsoft.com/office/drawing/2014/main" id="{0B9EAAED-8CBD-4689-BC6F-5F80A5B0A8D8}"/>
              </a:ext>
            </a:extLst>
          </p:cNvPr>
          <p:cNvSpPr/>
          <p:nvPr/>
        </p:nvSpPr>
        <p:spPr>
          <a:xfrm>
            <a:off x="461772" y="8610600"/>
            <a:ext cx="2699002" cy="78210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a:extLst>
              <a:ext uri="{FF2B5EF4-FFF2-40B4-BE49-F238E27FC236}">
                <a16:creationId xmlns:a16="http://schemas.microsoft.com/office/drawing/2014/main" id="{79DBE5F9-BC3C-4EF6-A45E-765744D7FDFB}"/>
              </a:ext>
            </a:extLst>
          </p:cNvPr>
          <p:cNvSpPr/>
          <p:nvPr/>
        </p:nvSpPr>
        <p:spPr>
          <a:xfrm>
            <a:off x="4648200" y="8610600"/>
            <a:ext cx="3124200" cy="102031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a:extLst>
              <a:ext uri="{FF2B5EF4-FFF2-40B4-BE49-F238E27FC236}">
                <a16:creationId xmlns:a16="http://schemas.microsoft.com/office/drawing/2014/main" id="{FAC7A263-B841-4047-B374-0932BCF9F3E1}"/>
              </a:ext>
            </a:extLst>
          </p:cNvPr>
          <p:cNvSpPr/>
          <p:nvPr/>
        </p:nvSpPr>
        <p:spPr>
          <a:xfrm>
            <a:off x="5627496" y="6273912"/>
            <a:ext cx="1543415" cy="48633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a:extLst>
              <a:ext uri="{FF2B5EF4-FFF2-40B4-BE49-F238E27FC236}">
                <a16:creationId xmlns:a16="http://schemas.microsoft.com/office/drawing/2014/main" id="{7EA2D1EF-091E-455F-8D4F-F51865E9E5CA}"/>
              </a:ext>
            </a:extLst>
          </p:cNvPr>
          <p:cNvSpPr/>
          <p:nvPr/>
        </p:nvSpPr>
        <p:spPr>
          <a:xfrm>
            <a:off x="5637022" y="7224494"/>
            <a:ext cx="1938782" cy="37848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7C1D8-FEC6-4865-8C50-52F3F65FBFB6}"/>
              </a:ext>
            </a:extLst>
          </p:cNvPr>
          <p:cNvSpPr>
            <a:spLocks noGrp="1"/>
          </p:cNvSpPr>
          <p:nvPr>
            <p:ph type="title"/>
          </p:nvPr>
        </p:nvSpPr>
        <p:spPr>
          <a:xfrm>
            <a:off x="388620" y="402336"/>
            <a:ext cx="6995160" cy="553998"/>
          </a:xfrm>
        </p:spPr>
        <p:txBody>
          <a:bodyPr/>
          <a:lstStyle/>
          <a:p>
            <a:pPr algn="ctr"/>
            <a:r>
              <a:rPr lang="en-US" sz="3600" b="1" dirty="0"/>
              <a:t>Farm Plan Requirements</a:t>
            </a:r>
          </a:p>
        </p:txBody>
      </p:sp>
      <p:sp>
        <p:nvSpPr>
          <p:cNvPr id="3" name="Content Placeholder 2">
            <a:extLst>
              <a:ext uri="{FF2B5EF4-FFF2-40B4-BE49-F238E27FC236}">
                <a16:creationId xmlns:a16="http://schemas.microsoft.com/office/drawing/2014/main" id="{E600525B-BAE4-47C0-956A-8BDDF452F4AB}"/>
              </a:ext>
            </a:extLst>
          </p:cNvPr>
          <p:cNvSpPr>
            <a:spLocks noGrp="1"/>
          </p:cNvSpPr>
          <p:nvPr>
            <p:ph type="body" idx="1"/>
          </p:nvPr>
        </p:nvSpPr>
        <p:spPr>
          <a:xfrm>
            <a:off x="228600" y="1524000"/>
            <a:ext cx="7543800" cy="8534400"/>
          </a:xfrm>
        </p:spPr>
        <p:txBody>
          <a:bodyPr>
            <a:normAutofit lnSpcReduction="10000"/>
          </a:bodyPr>
          <a:lstStyle/>
          <a:p>
            <a:pPr marL="285750" lvl="0" indent="-285750">
              <a:buFont typeface="Arial" panose="020B0604020202020204" pitchFamily="34" charset="0"/>
              <a:buChar char="•"/>
            </a:pPr>
            <a:r>
              <a:rPr lang="en-US" dirty="0"/>
              <a:t>The name, business address, mailing address, email address, phone number of the farmland owner</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The name, business address, mailing address, email address, phone number of the farm grower/ operator (if different from above)</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Information regarding the location o farm, including: (1) the address, (2) the Assessor Parcel Numbers (APNs) and the county in which each parcel is located, (3) the San Bernardino Baseline and Meridian System coordinates, and (4) applicable canal and gate number(s)</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The total acreage under cultivation</a:t>
            </a:r>
          </a:p>
          <a:p>
            <a:pPr marL="285750" lvl="0" indent="-285750">
              <a:buFont typeface="Arial" panose="020B0604020202020204" pitchFamily="34" charset="0"/>
              <a:buChar char="•"/>
            </a:pPr>
            <a:r>
              <a:rPr lang="en-US" dirty="0"/>
              <a:t> </a:t>
            </a:r>
          </a:p>
          <a:p>
            <a:pPr marL="285750" lvl="0" indent="-285750">
              <a:buFont typeface="Arial" panose="020B0604020202020204" pitchFamily="34" charset="0"/>
              <a:buChar char="•"/>
            </a:pPr>
            <a:r>
              <a:rPr lang="en-US" dirty="0"/>
              <a:t>A list of crop(s) grown and the acres dedicated or each type of crop</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A description of the irrigation methods used for each crop</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A list of agricultural chemicals typically applied to crops at the operation, including, but not limited to, fertilizers and organic amendments, pesticides, and fumigants</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A list of the management practices used on each crop for the annual cycle and an indication whether sediment and erosion control practices are being implemented</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A description of any subsurface drainage collection system</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The location of discharge point(s) and type of discharge(s) (surface and/ or subsurface discharges)</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The name of the receiving surface waters (if known) to which irrigation runoff, stormwater runoff, and non-stormwater runoff from the operation is discharged </a:t>
            </a:r>
          </a:p>
          <a:p>
            <a:endParaRPr lang="en-US" dirty="0"/>
          </a:p>
        </p:txBody>
      </p:sp>
    </p:spTree>
    <p:extLst>
      <p:ext uri="{BB962C8B-B14F-4D97-AF65-F5344CB8AC3E}">
        <p14:creationId xmlns:p14="http://schemas.microsoft.com/office/powerpoint/2010/main" val="712269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0" y="525271"/>
            <a:ext cx="4674235" cy="299720"/>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Arial"/>
                <a:cs typeface="Arial"/>
              </a:rPr>
              <a:t>Palo Verde </a:t>
            </a:r>
            <a:r>
              <a:rPr sz="1800" b="1" dirty="0">
                <a:latin typeface="Arial"/>
                <a:cs typeface="Arial"/>
              </a:rPr>
              <a:t>Outfall </a:t>
            </a:r>
            <a:r>
              <a:rPr sz="1800" b="1" spc="-5" dirty="0">
                <a:latin typeface="Arial"/>
                <a:cs typeface="Arial"/>
              </a:rPr>
              <a:t>Coalition Best</a:t>
            </a:r>
            <a:r>
              <a:rPr sz="1800" b="1" spc="30" dirty="0">
                <a:latin typeface="Arial"/>
                <a:cs typeface="Arial"/>
              </a:rPr>
              <a:t> </a:t>
            </a:r>
            <a:r>
              <a:rPr sz="1800" b="1" spc="-5" dirty="0">
                <a:latin typeface="Arial"/>
                <a:cs typeface="Arial"/>
              </a:rPr>
              <a:t>Practices</a:t>
            </a:r>
            <a:endParaRPr sz="1800">
              <a:latin typeface="Arial"/>
              <a:cs typeface="Arial"/>
            </a:endParaRPr>
          </a:p>
        </p:txBody>
      </p:sp>
      <p:sp>
        <p:nvSpPr>
          <p:cNvPr id="3" name="object 3"/>
          <p:cNvSpPr/>
          <p:nvPr/>
        </p:nvSpPr>
        <p:spPr>
          <a:xfrm>
            <a:off x="466344" y="3877690"/>
            <a:ext cx="7306309" cy="3249930"/>
          </a:xfrm>
          <a:custGeom>
            <a:avLst/>
            <a:gdLst/>
            <a:ahLst/>
            <a:cxnLst/>
            <a:rect l="l" t="t" r="r" b="b"/>
            <a:pathLst>
              <a:path w="7306309" h="3249929">
                <a:moveTo>
                  <a:pt x="0" y="3249422"/>
                </a:moveTo>
                <a:lnTo>
                  <a:pt x="7306056" y="3249422"/>
                </a:lnTo>
                <a:lnTo>
                  <a:pt x="7306056" y="0"/>
                </a:lnTo>
                <a:lnTo>
                  <a:pt x="0" y="0"/>
                </a:lnTo>
                <a:lnTo>
                  <a:pt x="0" y="3249422"/>
                </a:lnTo>
                <a:close/>
              </a:path>
            </a:pathLst>
          </a:custGeom>
          <a:solidFill>
            <a:srgbClr val="F0F0F0"/>
          </a:solidFill>
        </p:spPr>
        <p:txBody>
          <a:bodyPr wrap="square" lIns="0" tIns="0" rIns="0" bIns="0" rtlCol="0"/>
          <a:lstStyle/>
          <a:p>
            <a:endParaRPr/>
          </a:p>
        </p:txBody>
      </p:sp>
      <p:sp>
        <p:nvSpPr>
          <p:cNvPr id="4" name="object 4"/>
          <p:cNvSpPr/>
          <p:nvPr/>
        </p:nvSpPr>
        <p:spPr>
          <a:xfrm>
            <a:off x="614172" y="4581778"/>
            <a:ext cx="7158355" cy="228600"/>
          </a:xfrm>
          <a:custGeom>
            <a:avLst/>
            <a:gdLst/>
            <a:ahLst/>
            <a:cxnLst/>
            <a:rect l="l" t="t" r="r" b="b"/>
            <a:pathLst>
              <a:path w="7158355" h="228600">
                <a:moveTo>
                  <a:pt x="0" y="228600"/>
                </a:moveTo>
                <a:lnTo>
                  <a:pt x="7158228" y="228600"/>
                </a:lnTo>
                <a:lnTo>
                  <a:pt x="7158228" y="0"/>
                </a:lnTo>
                <a:lnTo>
                  <a:pt x="0" y="0"/>
                </a:lnTo>
                <a:lnTo>
                  <a:pt x="0" y="228600"/>
                </a:lnTo>
                <a:close/>
              </a:path>
            </a:pathLst>
          </a:custGeom>
          <a:solidFill>
            <a:srgbClr val="F0F0F0"/>
          </a:solidFill>
        </p:spPr>
        <p:txBody>
          <a:bodyPr wrap="square" lIns="0" tIns="0" rIns="0" bIns="0" rtlCol="0"/>
          <a:lstStyle/>
          <a:p>
            <a:endParaRPr/>
          </a:p>
        </p:txBody>
      </p:sp>
      <p:sp>
        <p:nvSpPr>
          <p:cNvPr id="5" name="object 5"/>
          <p:cNvSpPr/>
          <p:nvPr/>
        </p:nvSpPr>
        <p:spPr>
          <a:xfrm>
            <a:off x="1241220" y="458165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6" name="object 6"/>
          <p:cNvSpPr/>
          <p:nvPr/>
        </p:nvSpPr>
        <p:spPr>
          <a:xfrm>
            <a:off x="614806" y="480385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7" name="object 7"/>
          <p:cNvSpPr/>
          <p:nvPr/>
        </p:nvSpPr>
        <p:spPr>
          <a:xfrm>
            <a:off x="619647" y="458165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8" name="object 8"/>
          <p:cNvSpPr/>
          <p:nvPr/>
        </p:nvSpPr>
        <p:spPr>
          <a:xfrm>
            <a:off x="624488" y="4586411"/>
            <a:ext cx="614045" cy="0"/>
          </a:xfrm>
          <a:custGeom>
            <a:avLst/>
            <a:gdLst/>
            <a:ahLst/>
            <a:cxnLst/>
            <a:rect l="l" t="t" r="r" b="b"/>
            <a:pathLst>
              <a:path w="614044">
                <a:moveTo>
                  <a:pt x="0" y="0"/>
                </a:moveTo>
                <a:lnTo>
                  <a:pt x="613858" y="0"/>
                </a:lnTo>
              </a:path>
            </a:pathLst>
          </a:custGeom>
          <a:ln w="9525">
            <a:solidFill>
              <a:srgbClr val="9F9F9F"/>
            </a:solidFill>
          </a:ln>
        </p:spPr>
        <p:txBody>
          <a:bodyPr wrap="square" lIns="0" tIns="0" rIns="0" bIns="0" rtlCol="0"/>
          <a:lstStyle/>
          <a:p>
            <a:endParaRPr/>
          </a:p>
        </p:txBody>
      </p:sp>
      <p:sp>
        <p:nvSpPr>
          <p:cNvPr id="9" name="object 9"/>
          <p:cNvSpPr/>
          <p:nvPr/>
        </p:nvSpPr>
        <p:spPr>
          <a:xfrm>
            <a:off x="1233505" y="459118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10" name="object 10"/>
          <p:cNvSpPr/>
          <p:nvPr/>
        </p:nvSpPr>
        <p:spPr>
          <a:xfrm>
            <a:off x="624488" y="4794476"/>
            <a:ext cx="604520" cy="0"/>
          </a:xfrm>
          <a:custGeom>
            <a:avLst/>
            <a:gdLst/>
            <a:ahLst/>
            <a:cxnLst/>
            <a:rect l="l" t="t" r="r" b="b"/>
            <a:pathLst>
              <a:path w="604519">
                <a:moveTo>
                  <a:pt x="0" y="0"/>
                </a:moveTo>
                <a:lnTo>
                  <a:pt x="604177" y="0"/>
                </a:lnTo>
              </a:path>
            </a:pathLst>
          </a:custGeom>
          <a:ln w="9525">
            <a:solidFill>
              <a:srgbClr val="E2E2E2"/>
            </a:solidFill>
          </a:ln>
        </p:spPr>
        <p:txBody>
          <a:bodyPr wrap="square" lIns="0" tIns="0" rIns="0" bIns="0" rtlCol="0"/>
          <a:lstStyle/>
          <a:p>
            <a:endParaRPr/>
          </a:p>
        </p:txBody>
      </p:sp>
      <p:sp>
        <p:nvSpPr>
          <p:cNvPr id="11" name="object 11"/>
          <p:cNvSpPr/>
          <p:nvPr/>
        </p:nvSpPr>
        <p:spPr>
          <a:xfrm>
            <a:off x="629177" y="4591170"/>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12" name="object 12"/>
          <p:cNvSpPr/>
          <p:nvPr/>
        </p:nvSpPr>
        <p:spPr>
          <a:xfrm>
            <a:off x="633867" y="4595937"/>
            <a:ext cx="594995" cy="0"/>
          </a:xfrm>
          <a:custGeom>
            <a:avLst/>
            <a:gdLst/>
            <a:ahLst/>
            <a:cxnLst/>
            <a:rect l="l" t="t" r="r" b="b"/>
            <a:pathLst>
              <a:path w="594994">
                <a:moveTo>
                  <a:pt x="0" y="0"/>
                </a:moveTo>
                <a:lnTo>
                  <a:pt x="594807" y="0"/>
                </a:lnTo>
              </a:path>
            </a:pathLst>
          </a:custGeom>
          <a:ln w="9525">
            <a:solidFill>
              <a:srgbClr val="696969"/>
            </a:solidFill>
          </a:ln>
        </p:spPr>
        <p:txBody>
          <a:bodyPr wrap="square" lIns="0" tIns="0" rIns="0" bIns="0" rtlCol="0"/>
          <a:lstStyle/>
          <a:p>
            <a:endParaRPr/>
          </a:p>
        </p:txBody>
      </p:sp>
      <p:sp>
        <p:nvSpPr>
          <p:cNvPr id="13" name="object 13"/>
          <p:cNvSpPr/>
          <p:nvPr/>
        </p:nvSpPr>
        <p:spPr>
          <a:xfrm>
            <a:off x="633867" y="460069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14" name="object 14"/>
          <p:cNvSpPr/>
          <p:nvPr/>
        </p:nvSpPr>
        <p:spPr>
          <a:xfrm>
            <a:off x="1241220" y="516077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15" name="object 15"/>
          <p:cNvSpPr/>
          <p:nvPr/>
        </p:nvSpPr>
        <p:spPr>
          <a:xfrm>
            <a:off x="614806" y="538297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16" name="object 16"/>
          <p:cNvSpPr/>
          <p:nvPr/>
        </p:nvSpPr>
        <p:spPr>
          <a:xfrm>
            <a:off x="619647" y="516077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17" name="object 17"/>
          <p:cNvSpPr/>
          <p:nvPr/>
        </p:nvSpPr>
        <p:spPr>
          <a:xfrm>
            <a:off x="624488" y="5165531"/>
            <a:ext cx="614045" cy="0"/>
          </a:xfrm>
          <a:custGeom>
            <a:avLst/>
            <a:gdLst/>
            <a:ahLst/>
            <a:cxnLst/>
            <a:rect l="l" t="t" r="r" b="b"/>
            <a:pathLst>
              <a:path w="614044">
                <a:moveTo>
                  <a:pt x="0" y="0"/>
                </a:moveTo>
                <a:lnTo>
                  <a:pt x="613858" y="0"/>
                </a:lnTo>
              </a:path>
            </a:pathLst>
          </a:custGeom>
          <a:ln w="9525">
            <a:solidFill>
              <a:srgbClr val="9F9F9F"/>
            </a:solidFill>
          </a:ln>
        </p:spPr>
        <p:txBody>
          <a:bodyPr wrap="square" lIns="0" tIns="0" rIns="0" bIns="0" rtlCol="0"/>
          <a:lstStyle/>
          <a:p>
            <a:endParaRPr/>
          </a:p>
        </p:txBody>
      </p:sp>
      <p:sp>
        <p:nvSpPr>
          <p:cNvPr id="18" name="object 18"/>
          <p:cNvSpPr/>
          <p:nvPr/>
        </p:nvSpPr>
        <p:spPr>
          <a:xfrm>
            <a:off x="1233505" y="517030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19" name="object 19"/>
          <p:cNvSpPr/>
          <p:nvPr/>
        </p:nvSpPr>
        <p:spPr>
          <a:xfrm>
            <a:off x="624488" y="5373596"/>
            <a:ext cx="604520" cy="0"/>
          </a:xfrm>
          <a:custGeom>
            <a:avLst/>
            <a:gdLst/>
            <a:ahLst/>
            <a:cxnLst/>
            <a:rect l="l" t="t" r="r" b="b"/>
            <a:pathLst>
              <a:path w="604519">
                <a:moveTo>
                  <a:pt x="0" y="0"/>
                </a:moveTo>
                <a:lnTo>
                  <a:pt x="604177" y="0"/>
                </a:lnTo>
              </a:path>
            </a:pathLst>
          </a:custGeom>
          <a:ln w="9525">
            <a:solidFill>
              <a:srgbClr val="E2E2E2"/>
            </a:solidFill>
          </a:ln>
        </p:spPr>
        <p:txBody>
          <a:bodyPr wrap="square" lIns="0" tIns="0" rIns="0" bIns="0" rtlCol="0"/>
          <a:lstStyle/>
          <a:p>
            <a:endParaRPr/>
          </a:p>
        </p:txBody>
      </p:sp>
      <p:sp>
        <p:nvSpPr>
          <p:cNvPr id="20" name="object 20"/>
          <p:cNvSpPr/>
          <p:nvPr/>
        </p:nvSpPr>
        <p:spPr>
          <a:xfrm>
            <a:off x="629177" y="5170291"/>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21" name="object 21"/>
          <p:cNvSpPr/>
          <p:nvPr/>
        </p:nvSpPr>
        <p:spPr>
          <a:xfrm>
            <a:off x="633867" y="5175057"/>
            <a:ext cx="594995" cy="0"/>
          </a:xfrm>
          <a:custGeom>
            <a:avLst/>
            <a:gdLst/>
            <a:ahLst/>
            <a:cxnLst/>
            <a:rect l="l" t="t" r="r" b="b"/>
            <a:pathLst>
              <a:path w="594994">
                <a:moveTo>
                  <a:pt x="0" y="0"/>
                </a:moveTo>
                <a:lnTo>
                  <a:pt x="594807" y="0"/>
                </a:lnTo>
              </a:path>
            </a:pathLst>
          </a:custGeom>
          <a:ln w="9525">
            <a:solidFill>
              <a:srgbClr val="696969"/>
            </a:solidFill>
          </a:ln>
        </p:spPr>
        <p:txBody>
          <a:bodyPr wrap="square" lIns="0" tIns="0" rIns="0" bIns="0" rtlCol="0"/>
          <a:lstStyle/>
          <a:p>
            <a:endParaRPr/>
          </a:p>
        </p:txBody>
      </p:sp>
      <p:sp>
        <p:nvSpPr>
          <p:cNvPr id="22" name="object 22"/>
          <p:cNvSpPr/>
          <p:nvPr/>
        </p:nvSpPr>
        <p:spPr>
          <a:xfrm>
            <a:off x="633867" y="517981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23" name="object 23"/>
          <p:cNvSpPr/>
          <p:nvPr/>
        </p:nvSpPr>
        <p:spPr>
          <a:xfrm>
            <a:off x="1241220" y="573989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24" name="object 24"/>
          <p:cNvSpPr/>
          <p:nvPr/>
        </p:nvSpPr>
        <p:spPr>
          <a:xfrm>
            <a:off x="614806" y="596209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25" name="object 25"/>
          <p:cNvSpPr/>
          <p:nvPr/>
        </p:nvSpPr>
        <p:spPr>
          <a:xfrm>
            <a:off x="619647" y="573989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26" name="object 26"/>
          <p:cNvSpPr/>
          <p:nvPr/>
        </p:nvSpPr>
        <p:spPr>
          <a:xfrm>
            <a:off x="624488" y="5744650"/>
            <a:ext cx="614045" cy="0"/>
          </a:xfrm>
          <a:custGeom>
            <a:avLst/>
            <a:gdLst/>
            <a:ahLst/>
            <a:cxnLst/>
            <a:rect l="l" t="t" r="r" b="b"/>
            <a:pathLst>
              <a:path w="614044">
                <a:moveTo>
                  <a:pt x="0" y="0"/>
                </a:moveTo>
                <a:lnTo>
                  <a:pt x="613858" y="0"/>
                </a:lnTo>
              </a:path>
            </a:pathLst>
          </a:custGeom>
          <a:ln w="9525">
            <a:solidFill>
              <a:srgbClr val="9F9F9F"/>
            </a:solidFill>
          </a:ln>
        </p:spPr>
        <p:txBody>
          <a:bodyPr wrap="square" lIns="0" tIns="0" rIns="0" bIns="0" rtlCol="0"/>
          <a:lstStyle/>
          <a:p>
            <a:endParaRPr/>
          </a:p>
        </p:txBody>
      </p:sp>
      <p:sp>
        <p:nvSpPr>
          <p:cNvPr id="27" name="object 27"/>
          <p:cNvSpPr/>
          <p:nvPr/>
        </p:nvSpPr>
        <p:spPr>
          <a:xfrm>
            <a:off x="1233505" y="574942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28" name="object 28"/>
          <p:cNvSpPr/>
          <p:nvPr/>
        </p:nvSpPr>
        <p:spPr>
          <a:xfrm>
            <a:off x="624488" y="5952716"/>
            <a:ext cx="604520" cy="0"/>
          </a:xfrm>
          <a:custGeom>
            <a:avLst/>
            <a:gdLst/>
            <a:ahLst/>
            <a:cxnLst/>
            <a:rect l="l" t="t" r="r" b="b"/>
            <a:pathLst>
              <a:path w="604519">
                <a:moveTo>
                  <a:pt x="0" y="0"/>
                </a:moveTo>
                <a:lnTo>
                  <a:pt x="604177" y="0"/>
                </a:lnTo>
              </a:path>
            </a:pathLst>
          </a:custGeom>
          <a:ln w="9525">
            <a:solidFill>
              <a:srgbClr val="E2E2E2"/>
            </a:solidFill>
          </a:ln>
        </p:spPr>
        <p:txBody>
          <a:bodyPr wrap="square" lIns="0" tIns="0" rIns="0" bIns="0" rtlCol="0"/>
          <a:lstStyle/>
          <a:p>
            <a:endParaRPr/>
          </a:p>
        </p:txBody>
      </p:sp>
      <p:sp>
        <p:nvSpPr>
          <p:cNvPr id="29" name="object 29"/>
          <p:cNvSpPr/>
          <p:nvPr/>
        </p:nvSpPr>
        <p:spPr>
          <a:xfrm>
            <a:off x="629177" y="5749411"/>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30" name="object 30"/>
          <p:cNvSpPr/>
          <p:nvPr/>
        </p:nvSpPr>
        <p:spPr>
          <a:xfrm>
            <a:off x="633867" y="5754177"/>
            <a:ext cx="594995" cy="0"/>
          </a:xfrm>
          <a:custGeom>
            <a:avLst/>
            <a:gdLst/>
            <a:ahLst/>
            <a:cxnLst/>
            <a:rect l="l" t="t" r="r" b="b"/>
            <a:pathLst>
              <a:path w="594994">
                <a:moveTo>
                  <a:pt x="0" y="0"/>
                </a:moveTo>
                <a:lnTo>
                  <a:pt x="594807" y="0"/>
                </a:lnTo>
              </a:path>
            </a:pathLst>
          </a:custGeom>
          <a:ln w="9525">
            <a:solidFill>
              <a:srgbClr val="696969"/>
            </a:solidFill>
          </a:ln>
        </p:spPr>
        <p:txBody>
          <a:bodyPr wrap="square" lIns="0" tIns="0" rIns="0" bIns="0" rtlCol="0"/>
          <a:lstStyle/>
          <a:p>
            <a:endParaRPr/>
          </a:p>
        </p:txBody>
      </p:sp>
      <p:sp>
        <p:nvSpPr>
          <p:cNvPr id="31" name="object 31"/>
          <p:cNvSpPr/>
          <p:nvPr/>
        </p:nvSpPr>
        <p:spPr>
          <a:xfrm>
            <a:off x="633867" y="575893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32" name="object 32"/>
          <p:cNvSpPr/>
          <p:nvPr/>
        </p:nvSpPr>
        <p:spPr>
          <a:xfrm>
            <a:off x="1241220" y="631901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33" name="object 33"/>
          <p:cNvSpPr/>
          <p:nvPr/>
        </p:nvSpPr>
        <p:spPr>
          <a:xfrm>
            <a:off x="614806" y="654121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34" name="object 34"/>
          <p:cNvSpPr/>
          <p:nvPr/>
        </p:nvSpPr>
        <p:spPr>
          <a:xfrm>
            <a:off x="619647" y="631901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35" name="object 35"/>
          <p:cNvSpPr/>
          <p:nvPr/>
        </p:nvSpPr>
        <p:spPr>
          <a:xfrm>
            <a:off x="624488" y="6323770"/>
            <a:ext cx="614045" cy="0"/>
          </a:xfrm>
          <a:custGeom>
            <a:avLst/>
            <a:gdLst/>
            <a:ahLst/>
            <a:cxnLst/>
            <a:rect l="l" t="t" r="r" b="b"/>
            <a:pathLst>
              <a:path w="614044">
                <a:moveTo>
                  <a:pt x="0" y="0"/>
                </a:moveTo>
                <a:lnTo>
                  <a:pt x="613858" y="0"/>
                </a:lnTo>
              </a:path>
            </a:pathLst>
          </a:custGeom>
          <a:ln w="9524">
            <a:solidFill>
              <a:srgbClr val="9F9F9F"/>
            </a:solidFill>
          </a:ln>
        </p:spPr>
        <p:txBody>
          <a:bodyPr wrap="square" lIns="0" tIns="0" rIns="0" bIns="0" rtlCol="0"/>
          <a:lstStyle/>
          <a:p>
            <a:endParaRPr/>
          </a:p>
        </p:txBody>
      </p:sp>
      <p:sp>
        <p:nvSpPr>
          <p:cNvPr id="36" name="object 36"/>
          <p:cNvSpPr/>
          <p:nvPr/>
        </p:nvSpPr>
        <p:spPr>
          <a:xfrm>
            <a:off x="1233505" y="632854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37" name="object 37"/>
          <p:cNvSpPr/>
          <p:nvPr/>
        </p:nvSpPr>
        <p:spPr>
          <a:xfrm>
            <a:off x="624488" y="6531836"/>
            <a:ext cx="604520" cy="0"/>
          </a:xfrm>
          <a:custGeom>
            <a:avLst/>
            <a:gdLst/>
            <a:ahLst/>
            <a:cxnLst/>
            <a:rect l="l" t="t" r="r" b="b"/>
            <a:pathLst>
              <a:path w="604519">
                <a:moveTo>
                  <a:pt x="0" y="0"/>
                </a:moveTo>
                <a:lnTo>
                  <a:pt x="604177" y="0"/>
                </a:lnTo>
              </a:path>
            </a:pathLst>
          </a:custGeom>
          <a:ln w="9524">
            <a:solidFill>
              <a:srgbClr val="E2E2E2"/>
            </a:solidFill>
          </a:ln>
        </p:spPr>
        <p:txBody>
          <a:bodyPr wrap="square" lIns="0" tIns="0" rIns="0" bIns="0" rtlCol="0"/>
          <a:lstStyle/>
          <a:p>
            <a:endParaRPr/>
          </a:p>
        </p:txBody>
      </p:sp>
      <p:sp>
        <p:nvSpPr>
          <p:cNvPr id="38" name="object 38"/>
          <p:cNvSpPr/>
          <p:nvPr/>
        </p:nvSpPr>
        <p:spPr>
          <a:xfrm>
            <a:off x="629177" y="6328530"/>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39" name="object 39"/>
          <p:cNvSpPr/>
          <p:nvPr/>
        </p:nvSpPr>
        <p:spPr>
          <a:xfrm>
            <a:off x="633867" y="6333297"/>
            <a:ext cx="594995" cy="0"/>
          </a:xfrm>
          <a:custGeom>
            <a:avLst/>
            <a:gdLst/>
            <a:ahLst/>
            <a:cxnLst/>
            <a:rect l="l" t="t" r="r" b="b"/>
            <a:pathLst>
              <a:path w="594994">
                <a:moveTo>
                  <a:pt x="0" y="0"/>
                </a:moveTo>
                <a:lnTo>
                  <a:pt x="594807" y="0"/>
                </a:lnTo>
              </a:path>
            </a:pathLst>
          </a:custGeom>
          <a:ln w="9524">
            <a:solidFill>
              <a:srgbClr val="696969"/>
            </a:solidFill>
          </a:ln>
        </p:spPr>
        <p:txBody>
          <a:bodyPr wrap="square" lIns="0" tIns="0" rIns="0" bIns="0" rtlCol="0"/>
          <a:lstStyle/>
          <a:p>
            <a:endParaRPr/>
          </a:p>
        </p:txBody>
      </p:sp>
      <p:sp>
        <p:nvSpPr>
          <p:cNvPr id="40" name="object 40"/>
          <p:cNvSpPr/>
          <p:nvPr/>
        </p:nvSpPr>
        <p:spPr>
          <a:xfrm>
            <a:off x="633867" y="633805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41" name="object 41"/>
          <p:cNvSpPr/>
          <p:nvPr/>
        </p:nvSpPr>
        <p:spPr>
          <a:xfrm>
            <a:off x="614172" y="6898513"/>
            <a:ext cx="7158355" cy="228600"/>
          </a:xfrm>
          <a:custGeom>
            <a:avLst/>
            <a:gdLst/>
            <a:ahLst/>
            <a:cxnLst/>
            <a:rect l="l" t="t" r="r" b="b"/>
            <a:pathLst>
              <a:path w="7158355" h="228600">
                <a:moveTo>
                  <a:pt x="0" y="228599"/>
                </a:moveTo>
                <a:lnTo>
                  <a:pt x="7158228" y="228599"/>
                </a:lnTo>
                <a:lnTo>
                  <a:pt x="7158228" y="0"/>
                </a:lnTo>
                <a:lnTo>
                  <a:pt x="0" y="0"/>
                </a:lnTo>
                <a:lnTo>
                  <a:pt x="0" y="228599"/>
                </a:lnTo>
                <a:close/>
              </a:path>
            </a:pathLst>
          </a:custGeom>
          <a:solidFill>
            <a:srgbClr val="F0F0F0"/>
          </a:solidFill>
        </p:spPr>
        <p:txBody>
          <a:bodyPr wrap="square" lIns="0" tIns="0" rIns="0" bIns="0" rtlCol="0"/>
          <a:lstStyle/>
          <a:p>
            <a:endParaRPr/>
          </a:p>
        </p:txBody>
      </p:sp>
      <p:sp>
        <p:nvSpPr>
          <p:cNvPr id="42" name="object 42"/>
          <p:cNvSpPr/>
          <p:nvPr/>
        </p:nvSpPr>
        <p:spPr>
          <a:xfrm>
            <a:off x="1241220" y="689813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43" name="object 43"/>
          <p:cNvSpPr/>
          <p:nvPr/>
        </p:nvSpPr>
        <p:spPr>
          <a:xfrm>
            <a:off x="614806" y="712033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44" name="object 44"/>
          <p:cNvSpPr/>
          <p:nvPr/>
        </p:nvSpPr>
        <p:spPr>
          <a:xfrm>
            <a:off x="619647" y="689813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45" name="object 45"/>
          <p:cNvSpPr/>
          <p:nvPr/>
        </p:nvSpPr>
        <p:spPr>
          <a:xfrm>
            <a:off x="624488" y="6902891"/>
            <a:ext cx="614045" cy="0"/>
          </a:xfrm>
          <a:custGeom>
            <a:avLst/>
            <a:gdLst/>
            <a:ahLst/>
            <a:cxnLst/>
            <a:rect l="l" t="t" r="r" b="b"/>
            <a:pathLst>
              <a:path w="614044">
                <a:moveTo>
                  <a:pt x="0" y="0"/>
                </a:moveTo>
                <a:lnTo>
                  <a:pt x="613858" y="0"/>
                </a:lnTo>
              </a:path>
            </a:pathLst>
          </a:custGeom>
          <a:ln w="9525">
            <a:solidFill>
              <a:srgbClr val="9F9F9F"/>
            </a:solidFill>
          </a:ln>
        </p:spPr>
        <p:txBody>
          <a:bodyPr wrap="square" lIns="0" tIns="0" rIns="0" bIns="0" rtlCol="0"/>
          <a:lstStyle/>
          <a:p>
            <a:endParaRPr/>
          </a:p>
        </p:txBody>
      </p:sp>
      <p:sp>
        <p:nvSpPr>
          <p:cNvPr id="46" name="object 46"/>
          <p:cNvSpPr/>
          <p:nvPr/>
        </p:nvSpPr>
        <p:spPr>
          <a:xfrm>
            <a:off x="1233505" y="690766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47" name="object 47"/>
          <p:cNvSpPr/>
          <p:nvPr/>
        </p:nvSpPr>
        <p:spPr>
          <a:xfrm>
            <a:off x="624488" y="7110956"/>
            <a:ext cx="604520" cy="0"/>
          </a:xfrm>
          <a:custGeom>
            <a:avLst/>
            <a:gdLst/>
            <a:ahLst/>
            <a:cxnLst/>
            <a:rect l="l" t="t" r="r" b="b"/>
            <a:pathLst>
              <a:path w="604519">
                <a:moveTo>
                  <a:pt x="0" y="0"/>
                </a:moveTo>
                <a:lnTo>
                  <a:pt x="604177" y="0"/>
                </a:lnTo>
              </a:path>
            </a:pathLst>
          </a:custGeom>
          <a:ln w="9525">
            <a:solidFill>
              <a:srgbClr val="E2E2E2"/>
            </a:solidFill>
          </a:ln>
        </p:spPr>
        <p:txBody>
          <a:bodyPr wrap="square" lIns="0" tIns="0" rIns="0" bIns="0" rtlCol="0"/>
          <a:lstStyle/>
          <a:p>
            <a:endParaRPr/>
          </a:p>
        </p:txBody>
      </p:sp>
      <p:sp>
        <p:nvSpPr>
          <p:cNvPr id="48" name="object 48"/>
          <p:cNvSpPr/>
          <p:nvPr/>
        </p:nvSpPr>
        <p:spPr>
          <a:xfrm>
            <a:off x="629177" y="6907651"/>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49" name="object 49"/>
          <p:cNvSpPr/>
          <p:nvPr/>
        </p:nvSpPr>
        <p:spPr>
          <a:xfrm>
            <a:off x="633867" y="6912417"/>
            <a:ext cx="594995" cy="0"/>
          </a:xfrm>
          <a:custGeom>
            <a:avLst/>
            <a:gdLst/>
            <a:ahLst/>
            <a:cxnLst/>
            <a:rect l="l" t="t" r="r" b="b"/>
            <a:pathLst>
              <a:path w="594994">
                <a:moveTo>
                  <a:pt x="0" y="0"/>
                </a:moveTo>
                <a:lnTo>
                  <a:pt x="594807" y="0"/>
                </a:lnTo>
              </a:path>
            </a:pathLst>
          </a:custGeom>
          <a:ln w="9525">
            <a:solidFill>
              <a:srgbClr val="696969"/>
            </a:solidFill>
          </a:ln>
        </p:spPr>
        <p:txBody>
          <a:bodyPr wrap="square" lIns="0" tIns="0" rIns="0" bIns="0" rtlCol="0"/>
          <a:lstStyle/>
          <a:p>
            <a:endParaRPr/>
          </a:p>
        </p:txBody>
      </p:sp>
      <p:sp>
        <p:nvSpPr>
          <p:cNvPr id="50" name="object 50"/>
          <p:cNvSpPr/>
          <p:nvPr/>
        </p:nvSpPr>
        <p:spPr>
          <a:xfrm>
            <a:off x="633867" y="691717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51" name="object 51"/>
          <p:cNvSpPr/>
          <p:nvPr/>
        </p:nvSpPr>
        <p:spPr>
          <a:xfrm>
            <a:off x="4843032" y="8343396"/>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52" name="object 52"/>
          <p:cNvSpPr/>
          <p:nvPr/>
        </p:nvSpPr>
        <p:spPr>
          <a:xfrm>
            <a:off x="4847873" y="8348150"/>
            <a:ext cx="614045" cy="0"/>
          </a:xfrm>
          <a:custGeom>
            <a:avLst/>
            <a:gdLst/>
            <a:ahLst/>
            <a:cxnLst/>
            <a:rect l="l" t="t" r="r" b="b"/>
            <a:pathLst>
              <a:path w="614045">
                <a:moveTo>
                  <a:pt x="0" y="0"/>
                </a:moveTo>
                <a:lnTo>
                  <a:pt x="613858" y="0"/>
                </a:lnTo>
              </a:path>
            </a:pathLst>
          </a:custGeom>
          <a:ln w="9524">
            <a:solidFill>
              <a:srgbClr val="9F9F9F"/>
            </a:solidFill>
          </a:ln>
        </p:spPr>
        <p:txBody>
          <a:bodyPr wrap="square" lIns="0" tIns="0" rIns="0" bIns="0" rtlCol="0"/>
          <a:lstStyle/>
          <a:p>
            <a:endParaRPr/>
          </a:p>
        </p:txBody>
      </p:sp>
      <p:sp>
        <p:nvSpPr>
          <p:cNvPr id="53" name="object 53"/>
          <p:cNvSpPr/>
          <p:nvPr/>
        </p:nvSpPr>
        <p:spPr>
          <a:xfrm>
            <a:off x="5456890" y="8352921"/>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54" name="object 54"/>
          <p:cNvSpPr/>
          <p:nvPr/>
        </p:nvSpPr>
        <p:spPr>
          <a:xfrm>
            <a:off x="4847873" y="8556216"/>
            <a:ext cx="604520" cy="0"/>
          </a:xfrm>
          <a:custGeom>
            <a:avLst/>
            <a:gdLst/>
            <a:ahLst/>
            <a:cxnLst/>
            <a:rect l="l" t="t" r="r" b="b"/>
            <a:pathLst>
              <a:path w="604520">
                <a:moveTo>
                  <a:pt x="0" y="0"/>
                </a:moveTo>
                <a:lnTo>
                  <a:pt x="604177" y="0"/>
                </a:lnTo>
              </a:path>
            </a:pathLst>
          </a:custGeom>
          <a:ln w="9524">
            <a:solidFill>
              <a:srgbClr val="E2E2E2"/>
            </a:solidFill>
          </a:ln>
        </p:spPr>
        <p:txBody>
          <a:bodyPr wrap="square" lIns="0" tIns="0" rIns="0" bIns="0" rtlCol="0"/>
          <a:lstStyle/>
          <a:p>
            <a:endParaRPr/>
          </a:p>
        </p:txBody>
      </p:sp>
      <p:sp>
        <p:nvSpPr>
          <p:cNvPr id="55" name="object 55"/>
          <p:cNvSpPr/>
          <p:nvPr/>
        </p:nvSpPr>
        <p:spPr>
          <a:xfrm>
            <a:off x="4852562" y="8352911"/>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56" name="object 56"/>
          <p:cNvSpPr/>
          <p:nvPr/>
        </p:nvSpPr>
        <p:spPr>
          <a:xfrm>
            <a:off x="4857252" y="8357677"/>
            <a:ext cx="594995" cy="0"/>
          </a:xfrm>
          <a:custGeom>
            <a:avLst/>
            <a:gdLst/>
            <a:ahLst/>
            <a:cxnLst/>
            <a:rect l="l" t="t" r="r" b="b"/>
            <a:pathLst>
              <a:path w="594995">
                <a:moveTo>
                  <a:pt x="0" y="0"/>
                </a:moveTo>
                <a:lnTo>
                  <a:pt x="594807" y="0"/>
                </a:lnTo>
              </a:path>
            </a:pathLst>
          </a:custGeom>
          <a:ln w="9524">
            <a:solidFill>
              <a:srgbClr val="696969"/>
            </a:solidFill>
          </a:ln>
        </p:spPr>
        <p:txBody>
          <a:bodyPr wrap="square" lIns="0" tIns="0" rIns="0" bIns="0" rtlCol="0"/>
          <a:lstStyle/>
          <a:p>
            <a:endParaRPr/>
          </a:p>
        </p:txBody>
      </p:sp>
      <p:graphicFrame>
        <p:nvGraphicFramePr>
          <p:cNvPr id="57" name="object 57"/>
          <p:cNvGraphicFramePr>
            <a:graphicFrameLocks noGrp="1"/>
          </p:cNvGraphicFramePr>
          <p:nvPr>
            <p:extLst>
              <p:ext uri="{D42A27DB-BD31-4B8C-83A1-F6EECF244321}">
                <p14:modId xmlns:p14="http://schemas.microsoft.com/office/powerpoint/2010/main" val="323045054"/>
              </p:ext>
            </p:extLst>
          </p:nvPr>
        </p:nvGraphicFramePr>
        <p:xfrm>
          <a:off x="457200" y="1055864"/>
          <a:ext cx="7310119" cy="8555423"/>
        </p:xfrm>
        <a:graphic>
          <a:graphicData uri="http://schemas.openxmlformats.org/drawingml/2006/table">
            <a:tbl>
              <a:tblPr firstRow="1" bandRow="1">
                <a:tableStyleId>{2D5ABB26-0587-4C30-8999-92F81FD0307C}</a:tableStyleId>
              </a:tblPr>
              <a:tblGrid>
                <a:gridCol w="4385945">
                  <a:extLst>
                    <a:ext uri="{9D8B030D-6E8A-4147-A177-3AD203B41FA5}">
                      <a16:colId xmlns:a16="http://schemas.microsoft.com/office/drawing/2014/main" val="20000"/>
                    </a:ext>
                  </a:extLst>
                </a:gridCol>
                <a:gridCol w="338455">
                  <a:extLst>
                    <a:ext uri="{9D8B030D-6E8A-4147-A177-3AD203B41FA5}">
                      <a16:colId xmlns:a16="http://schemas.microsoft.com/office/drawing/2014/main" val="20001"/>
                    </a:ext>
                  </a:extLst>
                </a:gridCol>
                <a:gridCol w="270509">
                  <a:extLst>
                    <a:ext uri="{9D8B030D-6E8A-4147-A177-3AD203B41FA5}">
                      <a16:colId xmlns:a16="http://schemas.microsoft.com/office/drawing/2014/main" val="1019278855"/>
                    </a:ext>
                  </a:extLst>
                </a:gridCol>
                <a:gridCol w="2315210">
                  <a:extLst>
                    <a:ext uri="{9D8B030D-6E8A-4147-A177-3AD203B41FA5}">
                      <a16:colId xmlns:a16="http://schemas.microsoft.com/office/drawing/2014/main" val="20002"/>
                    </a:ext>
                  </a:extLst>
                </a:gridCol>
              </a:tblGrid>
              <a:tr h="260491">
                <a:tc gridSpan="2">
                  <a:txBody>
                    <a:bodyPr/>
                    <a:lstStyle/>
                    <a:p>
                      <a:pPr marL="152400">
                        <a:lnSpc>
                          <a:spcPts val="1385"/>
                        </a:lnSpc>
                        <a:spcBef>
                          <a:spcPts val="565"/>
                        </a:spcBef>
                      </a:pPr>
                      <a:r>
                        <a:rPr sz="1200" spc="-5" dirty="0">
                          <a:latin typeface="Times New Roman"/>
                          <a:cs typeface="Times New Roman"/>
                        </a:rPr>
                        <a:t>Parcel </a:t>
                      </a:r>
                      <a:r>
                        <a:rPr sz="1200" dirty="0">
                          <a:latin typeface="Times New Roman"/>
                          <a:cs typeface="Times New Roman"/>
                        </a:rPr>
                        <a:t>:</a:t>
                      </a:r>
                      <a:endParaRPr sz="1200">
                        <a:latin typeface="Times New Roman"/>
                        <a:cs typeface="Times New Roman"/>
                      </a:endParaRPr>
                    </a:p>
                  </a:txBody>
                  <a:tcPr marL="0" marR="0" marT="71755" marB="0">
                    <a:lnL w="9525">
                      <a:solidFill>
                        <a:srgbClr val="CCCCCC"/>
                      </a:solidFill>
                      <a:prstDash val="solid"/>
                    </a:lnL>
                    <a:lnT w="9525">
                      <a:solidFill>
                        <a:srgbClr val="CCCCCC"/>
                      </a:solidFill>
                      <a:prstDash val="solid"/>
                    </a:lnT>
                  </a:tcPr>
                </a:tc>
                <a:tc hMerge="1">
                  <a:txBody>
                    <a:bodyPr/>
                    <a:lstStyle/>
                    <a:p>
                      <a:pPr>
                        <a:lnSpc>
                          <a:spcPct val="100000"/>
                        </a:lnSpc>
                      </a:pPr>
                      <a:endParaRPr sz="1300">
                        <a:latin typeface="Times New Roman"/>
                        <a:cs typeface="Times New Roman"/>
                      </a:endParaRPr>
                    </a:p>
                  </a:txBody>
                  <a:tcPr marL="0" marR="0" marT="0" marB="0">
                    <a:lnT w="9525">
                      <a:solidFill>
                        <a:srgbClr val="CCCCCC"/>
                      </a:solidFill>
                      <a:prstDash val="solid"/>
                    </a:lnT>
                  </a:tcPr>
                </a:tc>
                <a:tc rowSpan="15">
                  <a:txBody>
                    <a:bodyPr/>
                    <a:lstStyle/>
                    <a:p>
                      <a:pPr>
                        <a:lnSpc>
                          <a:spcPct val="100000"/>
                        </a:lnSpc>
                      </a:pPr>
                      <a:endParaRPr sz="1300" dirty="0">
                        <a:latin typeface="Times New Roman"/>
                        <a:cs typeface="Times New Roman"/>
                      </a:endParaRPr>
                    </a:p>
                  </a:txBody>
                  <a:tcPr marL="0" marR="0" marT="0" marB="0">
                    <a:lnT w="9525">
                      <a:solidFill>
                        <a:srgbClr val="CCCCCC"/>
                      </a:solidFill>
                      <a:prstDash val="solid"/>
                    </a:lnT>
                  </a:tcPr>
                </a:tc>
                <a:tc>
                  <a:txBody>
                    <a:bodyPr/>
                    <a:lstStyle/>
                    <a:p>
                      <a:pPr marL="170180">
                        <a:lnSpc>
                          <a:spcPts val="1385"/>
                        </a:lnSpc>
                        <a:spcBef>
                          <a:spcPts val="565"/>
                        </a:spcBef>
                      </a:pPr>
                      <a:endParaRPr sz="1200" dirty="0">
                        <a:latin typeface="Times New Roman"/>
                        <a:cs typeface="Times New Roman"/>
                      </a:endParaRPr>
                    </a:p>
                  </a:txBody>
                  <a:tcPr marL="0" marR="0" marT="71755" marB="0">
                    <a:lnT w="9525">
                      <a:solidFill>
                        <a:srgbClr val="CCCCCC"/>
                      </a:solidFill>
                      <a:prstDash val="solid"/>
                    </a:lnT>
                  </a:tcPr>
                </a:tc>
                <a:extLst>
                  <a:ext uri="{0D108BD9-81ED-4DB2-BD59-A6C34878D82A}">
                    <a16:rowId xmlns:a16="http://schemas.microsoft.com/office/drawing/2014/main" val="10000"/>
                  </a:ext>
                </a:extLst>
              </a:tr>
              <a:tr h="175260">
                <a:tc gridSpan="2">
                  <a:txBody>
                    <a:bodyPr/>
                    <a:lstStyle/>
                    <a:p>
                      <a:pPr marL="152400">
                        <a:lnSpc>
                          <a:spcPts val="1280"/>
                        </a:lnSpc>
                      </a:pPr>
                      <a:r>
                        <a:rPr sz="1200" spc="-5" dirty="0">
                          <a:latin typeface="Times New Roman"/>
                          <a:cs typeface="Times New Roman"/>
                        </a:rPr>
                        <a:t>APN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1"/>
                  </a:ext>
                </a:extLst>
              </a:tr>
              <a:tr h="175259">
                <a:tc gridSpan="2">
                  <a:txBody>
                    <a:bodyPr/>
                    <a:lstStyle/>
                    <a:p>
                      <a:pPr marL="152400">
                        <a:lnSpc>
                          <a:spcPts val="1280"/>
                        </a:lnSpc>
                      </a:pPr>
                      <a:r>
                        <a:rPr sz="1200" dirty="0">
                          <a:latin typeface="Times New Roman"/>
                          <a:cs typeface="Times New Roman"/>
                        </a:rPr>
                        <a:t>S.T.R</a:t>
                      </a:r>
                      <a:r>
                        <a:rPr sz="1200" spc="-5" dirty="0">
                          <a:latin typeface="Times New Roman"/>
                          <a:cs typeface="Times New Roman"/>
                        </a:rPr>
                        <a:t>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2"/>
                  </a:ext>
                </a:extLst>
              </a:tr>
              <a:tr h="175260">
                <a:tc gridSpan="2">
                  <a:txBody>
                    <a:bodyPr/>
                    <a:lstStyle/>
                    <a:p>
                      <a:pPr marL="152400">
                        <a:lnSpc>
                          <a:spcPts val="1280"/>
                        </a:lnSpc>
                      </a:pPr>
                      <a:r>
                        <a:rPr sz="1200" dirty="0">
                          <a:latin typeface="Times New Roman"/>
                          <a:cs typeface="Times New Roman"/>
                        </a:rPr>
                        <a:t>County</a:t>
                      </a:r>
                      <a:r>
                        <a:rPr sz="1200" spc="-5" dirty="0">
                          <a:latin typeface="Times New Roman"/>
                          <a:cs typeface="Times New Roman"/>
                        </a:rPr>
                        <a:t>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3"/>
                  </a:ext>
                </a:extLst>
              </a:tr>
              <a:tr h="175259">
                <a:tc gridSpan="2">
                  <a:txBody>
                    <a:bodyPr/>
                    <a:lstStyle/>
                    <a:p>
                      <a:pPr marL="152400">
                        <a:lnSpc>
                          <a:spcPts val="1280"/>
                        </a:lnSpc>
                      </a:pPr>
                      <a:r>
                        <a:rPr sz="1200" spc="-5" dirty="0">
                          <a:latin typeface="Times New Roman"/>
                          <a:cs typeface="Times New Roman"/>
                        </a:rPr>
                        <a:t>Canal Gate</a:t>
                      </a:r>
                      <a:r>
                        <a:rPr sz="1200" dirty="0">
                          <a:latin typeface="Times New Roman"/>
                          <a:cs typeface="Times New Roman"/>
                        </a:rPr>
                        <a:t> :</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4"/>
                  </a:ext>
                </a:extLst>
              </a:tr>
              <a:tr h="175259">
                <a:tc gridSpan="2">
                  <a:txBody>
                    <a:bodyPr/>
                    <a:lstStyle/>
                    <a:p>
                      <a:pPr marL="152400">
                        <a:lnSpc>
                          <a:spcPts val="1280"/>
                        </a:lnSpc>
                      </a:pPr>
                      <a:r>
                        <a:rPr sz="1200" spc="-5" dirty="0">
                          <a:latin typeface="Times New Roman"/>
                          <a:cs typeface="Times New Roman"/>
                        </a:rPr>
                        <a:t>Gross Acres</a:t>
                      </a:r>
                      <a:r>
                        <a:rPr sz="1200" dirty="0">
                          <a:latin typeface="Times New Roman"/>
                          <a:cs typeface="Times New Roman"/>
                        </a:rPr>
                        <a:t> :</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5"/>
                  </a:ext>
                </a:extLst>
              </a:tr>
              <a:tr h="175260">
                <a:tc gridSpan="2">
                  <a:txBody>
                    <a:bodyPr/>
                    <a:lstStyle/>
                    <a:p>
                      <a:pPr marL="152400">
                        <a:lnSpc>
                          <a:spcPts val="1280"/>
                        </a:lnSpc>
                      </a:pPr>
                      <a:r>
                        <a:rPr sz="1200" spc="-5" dirty="0">
                          <a:latin typeface="Times New Roman"/>
                          <a:cs typeface="Times New Roman"/>
                        </a:rPr>
                        <a:t>WT Acres</a:t>
                      </a:r>
                      <a:r>
                        <a:rPr sz="1200" dirty="0">
                          <a:latin typeface="Times New Roman"/>
                          <a:cs typeface="Times New Roman"/>
                        </a:rPr>
                        <a:t> :</a:t>
                      </a: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06"/>
                  </a:ext>
                </a:extLst>
              </a:tr>
              <a:tr h="262889">
                <a:tc gridSpan="2">
                  <a:txBody>
                    <a:bodyPr/>
                    <a:lstStyle/>
                    <a:p>
                      <a:pPr marL="152400">
                        <a:lnSpc>
                          <a:spcPts val="1335"/>
                        </a:lnSpc>
                      </a:pPr>
                      <a:r>
                        <a:rPr sz="1200" dirty="0">
                          <a:latin typeface="Times New Roman"/>
                          <a:cs typeface="Times New Roman"/>
                        </a:rPr>
                        <a:t>Spill</a:t>
                      </a:r>
                      <a:r>
                        <a:rPr sz="1200" spc="-5" dirty="0">
                          <a:latin typeface="Times New Roman"/>
                          <a:cs typeface="Times New Roman"/>
                        </a:rPr>
                        <a:t>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335"/>
                        </a:lnSpc>
                      </a:pPr>
                      <a:endParaRPr sz="1200" dirty="0">
                        <a:latin typeface="Times New Roman"/>
                        <a:cs typeface="Times New Roman"/>
                      </a:endParaRPr>
                    </a:p>
                  </a:txBody>
                  <a:tcPr marL="0" marR="0" marT="0" marB="0"/>
                </a:tc>
                <a:extLst>
                  <a:ext uri="{0D108BD9-81ED-4DB2-BD59-A6C34878D82A}">
                    <a16:rowId xmlns:a16="http://schemas.microsoft.com/office/drawing/2014/main" val="10007"/>
                  </a:ext>
                </a:extLst>
              </a:tr>
              <a:tr h="262890">
                <a:tc gridSpan="2">
                  <a:txBody>
                    <a:bodyPr/>
                    <a:lstStyle/>
                    <a:p>
                      <a:pPr marL="152400">
                        <a:lnSpc>
                          <a:spcPts val="1385"/>
                        </a:lnSpc>
                        <a:spcBef>
                          <a:spcPts val="585"/>
                        </a:spcBef>
                      </a:pPr>
                      <a:r>
                        <a:rPr sz="1200" spc="-5" dirty="0">
                          <a:latin typeface="Times New Roman"/>
                          <a:cs typeface="Times New Roman"/>
                        </a:rPr>
                        <a:t>Owner Name</a:t>
                      </a:r>
                      <a:r>
                        <a:rPr sz="1200" dirty="0">
                          <a:latin typeface="Times New Roman"/>
                          <a:cs typeface="Times New Roman"/>
                        </a:rPr>
                        <a:t> :</a:t>
                      </a:r>
                      <a:endParaRPr sz="1200">
                        <a:latin typeface="Times New Roman"/>
                        <a:cs typeface="Times New Roman"/>
                      </a:endParaRPr>
                    </a:p>
                  </a:txBody>
                  <a:tcPr marL="0" marR="0" marT="74295"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385"/>
                        </a:lnSpc>
                        <a:spcBef>
                          <a:spcPts val="585"/>
                        </a:spcBef>
                      </a:pPr>
                      <a:endParaRPr sz="1200" dirty="0">
                        <a:latin typeface="Times New Roman"/>
                        <a:cs typeface="Times New Roman"/>
                      </a:endParaRPr>
                    </a:p>
                  </a:txBody>
                  <a:tcPr marL="0" marR="0" marT="74295" marB="0"/>
                </a:tc>
                <a:extLst>
                  <a:ext uri="{0D108BD9-81ED-4DB2-BD59-A6C34878D82A}">
                    <a16:rowId xmlns:a16="http://schemas.microsoft.com/office/drawing/2014/main" val="10008"/>
                  </a:ext>
                </a:extLst>
              </a:tr>
              <a:tr h="175259">
                <a:tc gridSpan="2">
                  <a:txBody>
                    <a:bodyPr/>
                    <a:lstStyle/>
                    <a:p>
                      <a:pPr marL="152400">
                        <a:lnSpc>
                          <a:spcPts val="1280"/>
                        </a:lnSpc>
                      </a:pPr>
                      <a:r>
                        <a:rPr sz="1200" spc="-5" dirty="0">
                          <a:latin typeface="Times New Roman"/>
                          <a:cs typeface="Times New Roman"/>
                        </a:rPr>
                        <a:t>Owner Email</a:t>
                      </a:r>
                      <a:r>
                        <a:rPr sz="1200" dirty="0">
                          <a:latin typeface="Times New Roman"/>
                          <a:cs typeface="Times New Roman"/>
                        </a:rPr>
                        <a:t> :</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a:lnSpc>
                          <a:spcPct val="100000"/>
                        </a:lnSpc>
                      </a:pPr>
                      <a:endParaRPr sz="1000" dirty="0">
                        <a:latin typeface="Times New Roman"/>
                        <a:cs typeface="Times New Roman"/>
                      </a:endParaRPr>
                    </a:p>
                  </a:txBody>
                  <a:tcPr marL="0" marR="0" marT="0" marB="0"/>
                </a:tc>
                <a:extLst>
                  <a:ext uri="{0D108BD9-81ED-4DB2-BD59-A6C34878D82A}">
                    <a16:rowId xmlns:a16="http://schemas.microsoft.com/office/drawing/2014/main" val="10009"/>
                  </a:ext>
                </a:extLst>
              </a:tr>
              <a:tr h="175450">
                <a:tc gridSpan="2">
                  <a:txBody>
                    <a:bodyPr/>
                    <a:lstStyle/>
                    <a:p>
                      <a:pPr marL="152400">
                        <a:lnSpc>
                          <a:spcPts val="1280"/>
                        </a:lnSpc>
                      </a:pPr>
                      <a:r>
                        <a:rPr sz="1200" spc="-5" dirty="0">
                          <a:latin typeface="Times New Roman"/>
                          <a:cs typeface="Times New Roman"/>
                        </a:rPr>
                        <a:t>Owner </a:t>
                      </a:r>
                      <a:r>
                        <a:rPr sz="1200" dirty="0">
                          <a:latin typeface="Times New Roman"/>
                          <a:cs typeface="Times New Roman"/>
                        </a:rPr>
                        <a:t>Phone :</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a:lnSpc>
                          <a:spcPct val="100000"/>
                        </a:lnSpc>
                      </a:pPr>
                      <a:endParaRPr sz="1000" dirty="0">
                        <a:latin typeface="Times New Roman"/>
                        <a:cs typeface="Times New Roman"/>
                      </a:endParaRPr>
                    </a:p>
                  </a:txBody>
                  <a:tcPr marL="0" marR="0" marT="0" marB="0"/>
                </a:tc>
                <a:extLst>
                  <a:ext uri="{0D108BD9-81ED-4DB2-BD59-A6C34878D82A}">
                    <a16:rowId xmlns:a16="http://schemas.microsoft.com/office/drawing/2014/main" val="10010"/>
                  </a:ext>
                </a:extLst>
              </a:tr>
              <a:tr h="175450">
                <a:tc gridSpan="2">
                  <a:txBody>
                    <a:bodyPr/>
                    <a:lstStyle/>
                    <a:p>
                      <a:pPr marL="152400">
                        <a:lnSpc>
                          <a:spcPts val="1280"/>
                        </a:lnSpc>
                      </a:pPr>
                      <a:r>
                        <a:rPr sz="1200" spc="-5" dirty="0">
                          <a:latin typeface="Times New Roman"/>
                          <a:cs typeface="Times New Roman"/>
                        </a:rPr>
                        <a:t>Lessee</a:t>
                      </a:r>
                      <a:r>
                        <a:rPr sz="1200" spc="-15" dirty="0">
                          <a:latin typeface="Times New Roman"/>
                          <a:cs typeface="Times New Roman"/>
                        </a:rPr>
                        <a:t>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11"/>
                  </a:ext>
                </a:extLst>
              </a:tr>
              <a:tr h="175259">
                <a:tc gridSpan="2">
                  <a:txBody>
                    <a:bodyPr/>
                    <a:lstStyle/>
                    <a:p>
                      <a:pPr marL="152400">
                        <a:lnSpc>
                          <a:spcPts val="1280"/>
                        </a:lnSpc>
                      </a:pPr>
                      <a:r>
                        <a:rPr sz="1200" spc="-5" dirty="0">
                          <a:latin typeface="Times New Roman"/>
                          <a:cs typeface="Times New Roman"/>
                        </a:rPr>
                        <a:t>Address1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12"/>
                  </a:ext>
                </a:extLst>
              </a:tr>
              <a:tr h="175259">
                <a:tc gridSpan="2">
                  <a:txBody>
                    <a:bodyPr/>
                    <a:lstStyle/>
                    <a:p>
                      <a:pPr marL="152400">
                        <a:lnSpc>
                          <a:spcPts val="1280"/>
                        </a:lnSpc>
                      </a:pPr>
                      <a:r>
                        <a:rPr sz="1200" spc="-5" dirty="0">
                          <a:latin typeface="Times New Roman"/>
                          <a:cs typeface="Times New Roman"/>
                        </a:rPr>
                        <a:t>Address2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marL="170180">
                        <a:lnSpc>
                          <a:spcPts val="1280"/>
                        </a:lnSpc>
                      </a:pPr>
                      <a:endParaRPr sz="1200" dirty="0">
                        <a:latin typeface="Times New Roman"/>
                        <a:cs typeface="Times New Roman"/>
                      </a:endParaRPr>
                    </a:p>
                  </a:txBody>
                  <a:tcPr marL="0" marR="0" marT="0" marB="0"/>
                </a:tc>
                <a:extLst>
                  <a:ext uri="{0D108BD9-81ED-4DB2-BD59-A6C34878D82A}">
                    <a16:rowId xmlns:a16="http://schemas.microsoft.com/office/drawing/2014/main" val="10013"/>
                  </a:ext>
                </a:extLst>
              </a:tr>
              <a:tr h="248778">
                <a:tc gridSpan="2">
                  <a:txBody>
                    <a:bodyPr/>
                    <a:lstStyle/>
                    <a:p>
                      <a:pPr marL="152400">
                        <a:lnSpc>
                          <a:spcPts val="1335"/>
                        </a:lnSpc>
                      </a:pPr>
                      <a:r>
                        <a:rPr sz="1200" spc="-5" dirty="0">
                          <a:latin typeface="Times New Roman"/>
                          <a:cs typeface="Times New Roman"/>
                        </a:rPr>
                        <a:t>Address3 </a:t>
                      </a:r>
                      <a:r>
                        <a:rPr sz="1200" dirty="0">
                          <a:latin typeface="Times New Roman"/>
                          <a:cs typeface="Times New Roman"/>
                        </a:rPr>
                        <a:t>:</a:t>
                      </a:r>
                      <a:endParaRPr sz="1200">
                        <a:latin typeface="Times New Roman"/>
                        <a:cs typeface="Times New Roman"/>
                      </a:endParaRPr>
                    </a:p>
                  </a:txBody>
                  <a:tcPr marL="0" marR="0" marT="0" marB="0">
                    <a:lnL w="9525">
                      <a:solidFill>
                        <a:srgbClr val="CCCCCC"/>
                      </a:solidFill>
                      <a:prstDash val="solid"/>
                    </a:lnL>
                  </a:tcPr>
                </a:tc>
                <a:tc hMerge="1">
                  <a:txBody>
                    <a:bodyPr/>
                    <a:lstStyle/>
                    <a:p>
                      <a:endParaRPr/>
                    </a:p>
                  </a:txBody>
                  <a:tcPr marL="0" marR="0" marT="0" marB="0">
                    <a:lnT w="9525">
                      <a:solidFill>
                        <a:srgbClr val="CCCCCC"/>
                      </a:solidFill>
                      <a:prstDash val="solid"/>
                    </a:lnT>
                  </a:tcPr>
                </a:tc>
                <a:tc vMerge="1">
                  <a:txBody>
                    <a:bodyPr/>
                    <a:lstStyle/>
                    <a:p>
                      <a:endParaRPr lang="en-US"/>
                    </a:p>
                  </a:txBody>
                  <a:tcPr/>
                </a:tc>
                <a:tc>
                  <a:txBody>
                    <a:bodyPr/>
                    <a:lstStyle/>
                    <a:p>
                      <a:pPr>
                        <a:lnSpc>
                          <a:spcPct val="100000"/>
                        </a:lnSpc>
                      </a:pPr>
                      <a:endParaRPr sz="1300" dirty="0">
                        <a:latin typeface="Times New Roman"/>
                        <a:cs typeface="Times New Roman"/>
                      </a:endParaRPr>
                    </a:p>
                  </a:txBody>
                  <a:tcPr marL="0" marR="0" marT="0" marB="0"/>
                </a:tc>
                <a:extLst>
                  <a:ext uri="{0D108BD9-81ED-4DB2-BD59-A6C34878D82A}">
                    <a16:rowId xmlns:a16="http://schemas.microsoft.com/office/drawing/2014/main" val="10014"/>
                  </a:ext>
                </a:extLst>
              </a:tr>
              <a:tr h="3029963">
                <a:tc gridSpan="2">
                  <a:txBody>
                    <a:bodyPr/>
                    <a:lstStyle/>
                    <a:p>
                      <a:pPr marL="152400">
                        <a:lnSpc>
                          <a:spcPct val="100000"/>
                        </a:lnSpc>
                        <a:spcBef>
                          <a:spcPts val="1235"/>
                        </a:spcBef>
                      </a:pPr>
                      <a:r>
                        <a:rPr sz="1800" dirty="0">
                          <a:latin typeface="Arial"/>
                          <a:cs typeface="Arial"/>
                        </a:rPr>
                        <a:t>Farm</a:t>
                      </a:r>
                      <a:r>
                        <a:rPr sz="1800" spc="-5" dirty="0">
                          <a:latin typeface="Arial"/>
                          <a:cs typeface="Arial"/>
                        </a:rPr>
                        <a:t> Grower/Operator</a:t>
                      </a:r>
                      <a:endParaRPr sz="1800" dirty="0">
                        <a:latin typeface="Arial"/>
                        <a:cs typeface="Arial"/>
                      </a:endParaRPr>
                    </a:p>
                    <a:p>
                      <a:pPr marL="152400">
                        <a:lnSpc>
                          <a:spcPct val="100000"/>
                        </a:lnSpc>
                        <a:spcBef>
                          <a:spcPts val="685"/>
                        </a:spcBef>
                      </a:pPr>
                      <a:r>
                        <a:rPr sz="1200" b="1" spc="-5" dirty="0">
                          <a:latin typeface="Times New Roman"/>
                          <a:cs typeface="Times New Roman"/>
                        </a:rPr>
                        <a:t>Name:</a:t>
                      </a:r>
                      <a:endParaRPr sz="1200" dirty="0">
                        <a:latin typeface="Times New Roman"/>
                        <a:cs typeface="Times New Roman"/>
                      </a:endParaRPr>
                    </a:p>
                    <a:p>
                      <a:pPr marL="152400" marR="3044825">
                        <a:lnSpc>
                          <a:spcPct val="316700"/>
                        </a:lnSpc>
                      </a:pPr>
                      <a:r>
                        <a:rPr sz="1200" b="1" spc="-5" dirty="0">
                          <a:latin typeface="Times New Roman"/>
                          <a:cs typeface="Times New Roman"/>
                        </a:rPr>
                        <a:t>Business</a:t>
                      </a:r>
                      <a:r>
                        <a:rPr sz="1200" b="1" spc="-40" dirty="0">
                          <a:latin typeface="Times New Roman"/>
                          <a:cs typeface="Times New Roman"/>
                        </a:rPr>
                        <a:t> </a:t>
                      </a:r>
                      <a:r>
                        <a:rPr sz="1200" b="1" spc="-5" dirty="0">
                          <a:latin typeface="Times New Roman"/>
                          <a:cs typeface="Times New Roman"/>
                        </a:rPr>
                        <a:t>Address:  </a:t>
                      </a:r>
                      <a:r>
                        <a:rPr sz="1200" b="1" dirty="0">
                          <a:latin typeface="Times New Roman"/>
                          <a:cs typeface="Times New Roman"/>
                        </a:rPr>
                        <a:t>Mailing </a:t>
                      </a:r>
                      <a:r>
                        <a:rPr sz="1200" b="1" spc="-5" dirty="0">
                          <a:latin typeface="Times New Roman"/>
                          <a:cs typeface="Times New Roman"/>
                        </a:rPr>
                        <a:t>Address:  Phone</a:t>
                      </a:r>
                      <a:r>
                        <a:rPr sz="1200" b="1" spc="-10" dirty="0">
                          <a:latin typeface="Times New Roman"/>
                          <a:cs typeface="Times New Roman"/>
                        </a:rPr>
                        <a:t> </a:t>
                      </a:r>
                      <a:r>
                        <a:rPr sz="1200" b="1" dirty="0">
                          <a:latin typeface="Times New Roman"/>
                          <a:cs typeface="Times New Roman"/>
                        </a:rPr>
                        <a:t>#:</a:t>
                      </a:r>
                      <a:endParaRPr sz="1200" dirty="0">
                        <a:latin typeface="Times New Roman"/>
                        <a:cs typeface="Times New Roman"/>
                      </a:endParaRPr>
                    </a:p>
                    <a:p>
                      <a:pPr>
                        <a:lnSpc>
                          <a:spcPct val="100000"/>
                        </a:lnSpc>
                      </a:pPr>
                      <a:endParaRPr sz="1300" dirty="0">
                        <a:latin typeface="Times New Roman"/>
                        <a:cs typeface="Times New Roman"/>
                      </a:endParaRPr>
                    </a:p>
                    <a:p>
                      <a:pPr>
                        <a:lnSpc>
                          <a:spcPct val="100000"/>
                        </a:lnSpc>
                        <a:spcBef>
                          <a:spcPts val="10"/>
                        </a:spcBef>
                      </a:pPr>
                      <a:endParaRPr sz="1400" dirty="0">
                        <a:latin typeface="Times New Roman"/>
                        <a:cs typeface="Times New Roman"/>
                      </a:endParaRPr>
                    </a:p>
                    <a:p>
                      <a:pPr marL="152400">
                        <a:lnSpc>
                          <a:spcPts val="1435"/>
                        </a:lnSpc>
                        <a:spcBef>
                          <a:spcPts val="5"/>
                        </a:spcBef>
                      </a:pPr>
                      <a:r>
                        <a:rPr sz="1200" b="1" dirty="0">
                          <a:latin typeface="Times New Roman"/>
                          <a:cs typeface="Times New Roman"/>
                        </a:rPr>
                        <a:t>Email:</a:t>
                      </a:r>
                      <a:endParaRPr sz="1200" dirty="0">
                        <a:latin typeface="Times New Roman"/>
                        <a:cs typeface="Times New Roman"/>
                      </a:endParaRPr>
                    </a:p>
                  </a:txBody>
                  <a:tcPr marL="0" marR="0" marT="156845" marB="0"/>
                </a:tc>
                <a:tc hMerge="1">
                  <a:txBody>
                    <a:bodyPr/>
                    <a:lstStyle/>
                    <a:p>
                      <a:pPr>
                        <a:lnSpc>
                          <a:spcPct val="100000"/>
                        </a:lnSpc>
                      </a:pPr>
                      <a:endParaRPr sz="1300">
                        <a:latin typeface="Times New Roman"/>
                        <a:cs typeface="Times New Roman"/>
                      </a:endParaRPr>
                    </a:p>
                  </a:txBody>
                  <a:tcPr marL="0" marR="0" marT="0" marB="0">
                    <a:solidFill>
                      <a:srgbClr val="F0F0F0"/>
                    </a:solidFill>
                  </a:tcPr>
                </a:tc>
                <a:tc>
                  <a:txBody>
                    <a:bodyPr/>
                    <a:lstStyle/>
                    <a:p>
                      <a:pPr>
                        <a:lnSpc>
                          <a:spcPct val="100000"/>
                        </a:lnSpc>
                      </a:pPr>
                      <a:endParaRPr sz="1300">
                        <a:latin typeface="Times New Roman"/>
                        <a:cs typeface="Times New Roman"/>
                      </a:endParaRPr>
                    </a:p>
                  </a:txBody>
                  <a:tcPr marL="0" marR="0" marT="0" marB="0">
                    <a:solidFill>
                      <a:srgbClr val="F0F0F0"/>
                    </a:solidFill>
                  </a:tcPr>
                </a:tc>
                <a:tc>
                  <a:txBody>
                    <a:bodyPr/>
                    <a:lstStyle/>
                    <a:p>
                      <a:pPr>
                        <a:lnSpc>
                          <a:spcPct val="100000"/>
                        </a:lnSpc>
                      </a:pPr>
                      <a:endParaRPr sz="1300" dirty="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15"/>
                  </a:ext>
                </a:extLst>
              </a:tr>
              <a:tr h="207915">
                <a:tc gridSpan="2">
                  <a:txBody>
                    <a:bodyPr/>
                    <a:lstStyle/>
                    <a:p>
                      <a:pPr>
                        <a:lnSpc>
                          <a:spcPct val="100000"/>
                        </a:lnSpc>
                      </a:pPr>
                      <a:endParaRPr sz="1200">
                        <a:latin typeface="Times New Roman"/>
                        <a:cs typeface="Times New Roman"/>
                      </a:endParaRPr>
                    </a:p>
                  </a:txBody>
                  <a:tcPr marL="0" marR="0" marT="0" marB="0"/>
                </a:tc>
                <a:tc hMerge="1">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16"/>
                  </a:ext>
                </a:extLst>
              </a:tr>
              <a:tr h="87742">
                <a:tc gridSpan="2">
                  <a:txBody>
                    <a:bodyPr/>
                    <a:lstStyle/>
                    <a:p>
                      <a:pPr>
                        <a:lnSpc>
                          <a:spcPct val="100000"/>
                        </a:lnSpc>
                      </a:pPr>
                      <a:endParaRPr sz="400">
                        <a:latin typeface="Times New Roman"/>
                        <a:cs typeface="Times New Roman"/>
                      </a:endParaRPr>
                    </a:p>
                  </a:txBody>
                  <a:tcPr marL="0" marR="0" marT="0" marB="0">
                    <a:solidFill>
                      <a:srgbClr val="F0F0F0"/>
                    </a:solidFill>
                  </a:tcPr>
                </a:tc>
                <a:tc hMerge="1">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dirty="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17"/>
                  </a:ext>
                </a:extLst>
              </a:tr>
              <a:tr h="1653870">
                <a:tc gridSpan="4">
                  <a:txBody>
                    <a:bodyPr/>
                    <a:lstStyle/>
                    <a:p>
                      <a:pPr marL="152400">
                        <a:lnSpc>
                          <a:spcPct val="100000"/>
                        </a:lnSpc>
                        <a:spcBef>
                          <a:spcPts val="1235"/>
                        </a:spcBef>
                      </a:pPr>
                      <a:r>
                        <a:rPr sz="1800" spc="-5" dirty="0">
                          <a:latin typeface="Arial"/>
                          <a:cs typeface="Arial"/>
                        </a:rPr>
                        <a:t>Name of </a:t>
                      </a:r>
                      <a:r>
                        <a:rPr sz="1800" dirty="0">
                          <a:latin typeface="Arial"/>
                          <a:cs typeface="Arial"/>
                        </a:rPr>
                        <a:t>the </a:t>
                      </a:r>
                      <a:r>
                        <a:rPr sz="1800" spc="-5" dirty="0">
                          <a:latin typeface="Arial"/>
                          <a:cs typeface="Arial"/>
                        </a:rPr>
                        <a:t>Receiving </a:t>
                      </a:r>
                      <a:r>
                        <a:rPr sz="1800" dirty="0">
                          <a:latin typeface="Arial"/>
                          <a:cs typeface="Arial"/>
                        </a:rPr>
                        <a:t>Surface</a:t>
                      </a:r>
                      <a:r>
                        <a:rPr sz="1800" spc="5" dirty="0">
                          <a:latin typeface="Arial"/>
                          <a:cs typeface="Arial"/>
                        </a:rPr>
                        <a:t> </a:t>
                      </a:r>
                      <a:r>
                        <a:rPr sz="1800" dirty="0">
                          <a:latin typeface="Arial"/>
                          <a:cs typeface="Arial"/>
                        </a:rPr>
                        <a:t>Water</a:t>
                      </a:r>
                    </a:p>
                    <a:p>
                      <a:pPr marL="152400">
                        <a:lnSpc>
                          <a:spcPct val="100000"/>
                        </a:lnSpc>
                        <a:spcBef>
                          <a:spcPts val="1335"/>
                        </a:spcBef>
                      </a:pPr>
                      <a:r>
                        <a:rPr sz="1200" dirty="0">
                          <a:latin typeface="Times New Roman"/>
                          <a:cs typeface="Times New Roman"/>
                        </a:rPr>
                        <a:t>If </a:t>
                      </a:r>
                      <a:r>
                        <a:rPr sz="1200" spc="-5" dirty="0">
                          <a:latin typeface="Times New Roman"/>
                          <a:cs typeface="Times New Roman"/>
                        </a:rPr>
                        <a:t>this parcel has </a:t>
                      </a:r>
                      <a:r>
                        <a:rPr sz="1200" dirty="0">
                          <a:latin typeface="Times New Roman"/>
                          <a:cs typeface="Times New Roman"/>
                        </a:rPr>
                        <a:t>a spill </a:t>
                      </a:r>
                      <a:r>
                        <a:rPr sz="1200" spc="-5" dirty="0">
                          <a:latin typeface="Times New Roman"/>
                          <a:cs typeface="Times New Roman"/>
                        </a:rPr>
                        <a:t>please </a:t>
                      </a:r>
                      <a:r>
                        <a:rPr sz="1200" dirty="0">
                          <a:latin typeface="Times New Roman"/>
                          <a:cs typeface="Times New Roman"/>
                        </a:rPr>
                        <a:t>include the name of the </a:t>
                      </a:r>
                      <a:r>
                        <a:rPr sz="1200" spc="-5" dirty="0">
                          <a:latin typeface="Times New Roman"/>
                          <a:cs typeface="Times New Roman"/>
                        </a:rPr>
                        <a:t>drain(s) </a:t>
                      </a:r>
                      <a:r>
                        <a:rPr sz="1200" dirty="0">
                          <a:latin typeface="Times New Roman"/>
                          <a:cs typeface="Times New Roman"/>
                        </a:rPr>
                        <a:t>it </a:t>
                      </a:r>
                      <a:r>
                        <a:rPr sz="1200" spc="-5" dirty="0">
                          <a:latin typeface="Times New Roman"/>
                          <a:cs typeface="Times New Roman"/>
                        </a:rPr>
                        <a:t>spills </a:t>
                      </a:r>
                      <a:r>
                        <a:rPr sz="1200" dirty="0">
                          <a:latin typeface="Times New Roman"/>
                          <a:cs typeface="Times New Roman"/>
                        </a:rPr>
                        <a:t>into.</a:t>
                      </a:r>
                    </a:p>
                    <a:p>
                      <a:pPr>
                        <a:lnSpc>
                          <a:spcPct val="100000"/>
                        </a:lnSpc>
                        <a:spcBef>
                          <a:spcPts val="20"/>
                        </a:spcBef>
                      </a:pPr>
                      <a:endParaRPr sz="1150" dirty="0">
                        <a:latin typeface="Times New Roman"/>
                        <a:cs typeface="Times New Roman"/>
                      </a:endParaRPr>
                    </a:p>
                    <a:p>
                      <a:pPr marL="152400">
                        <a:lnSpc>
                          <a:spcPct val="100000"/>
                        </a:lnSpc>
                      </a:pPr>
                      <a:r>
                        <a:rPr sz="1200" b="1" spc="-5" dirty="0">
                          <a:latin typeface="Times New Roman"/>
                          <a:cs typeface="Times New Roman"/>
                        </a:rPr>
                        <a:t>Drain</a:t>
                      </a:r>
                      <a:r>
                        <a:rPr sz="1200" b="1" dirty="0">
                          <a:latin typeface="Times New Roman"/>
                          <a:cs typeface="Times New Roman"/>
                        </a:rPr>
                        <a:t> </a:t>
                      </a:r>
                      <a:r>
                        <a:rPr sz="1200" b="1" spc="-5" dirty="0">
                          <a:latin typeface="Times New Roman"/>
                          <a:cs typeface="Times New Roman"/>
                        </a:rPr>
                        <a:t>Name:</a:t>
                      </a:r>
                      <a:endParaRPr sz="1200" dirty="0">
                        <a:latin typeface="Times New Roman"/>
                        <a:cs typeface="Times New Roman"/>
                      </a:endParaRPr>
                    </a:p>
                    <a:p>
                      <a:pPr marL="152400">
                        <a:lnSpc>
                          <a:spcPct val="100000"/>
                        </a:lnSpc>
                        <a:spcBef>
                          <a:spcPts val="625"/>
                        </a:spcBef>
                      </a:pPr>
                      <a:r>
                        <a:rPr sz="1200" spc="-5" dirty="0">
                          <a:latin typeface="Times New Roman"/>
                          <a:cs typeface="Times New Roman"/>
                        </a:rPr>
                        <a:t>You can </a:t>
                      </a:r>
                      <a:r>
                        <a:rPr sz="1200" dirty="0">
                          <a:latin typeface="Times New Roman"/>
                          <a:cs typeface="Times New Roman"/>
                        </a:rPr>
                        <a:t>enter multiple </a:t>
                      </a:r>
                      <a:r>
                        <a:rPr sz="1200" spc="-5" dirty="0">
                          <a:latin typeface="Times New Roman"/>
                          <a:cs typeface="Times New Roman"/>
                        </a:rPr>
                        <a:t>field numbers here. </a:t>
                      </a:r>
                      <a:r>
                        <a:rPr sz="1200" dirty="0">
                          <a:latin typeface="Times New Roman"/>
                          <a:cs typeface="Times New Roman"/>
                        </a:rPr>
                        <a:t>(Separate </a:t>
                      </a:r>
                      <a:r>
                        <a:rPr sz="1200" spc="-5" dirty="0">
                          <a:latin typeface="Times New Roman"/>
                          <a:cs typeface="Times New Roman"/>
                        </a:rPr>
                        <a:t>with </a:t>
                      </a:r>
                      <a:r>
                        <a:rPr sz="1200" dirty="0">
                          <a:latin typeface="Times New Roman"/>
                          <a:cs typeface="Times New Roman"/>
                        </a:rPr>
                        <a:t>a</a:t>
                      </a:r>
                      <a:r>
                        <a:rPr sz="1200" spc="20" dirty="0">
                          <a:latin typeface="Times New Roman"/>
                          <a:cs typeface="Times New Roman"/>
                        </a:rPr>
                        <a:t> </a:t>
                      </a:r>
                      <a:r>
                        <a:rPr sz="1200" spc="-5" dirty="0">
                          <a:latin typeface="Times New Roman"/>
                          <a:cs typeface="Times New Roman"/>
                        </a:rPr>
                        <a:t>comma)</a:t>
                      </a:r>
                      <a:endParaRPr sz="1200" dirty="0">
                        <a:latin typeface="Times New Roman"/>
                        <a:cs typeface="Times New Roman"/>
                      </a:endParaRPr>
                    </a:p>
                  </a:txBody>
                  <a:tcPr marL="0" marR="0" marT="156845" marB="0">
                    <a:lnL w="9525">
                      <a:solidFill>
                        <a:srgbClr val="CCCCCC"/>
                      </a:solidFill>
                      <a:prstDash val="solid"/>
                    </a:lnL>
                  </a:tcPr>
                </a:tc>
                <a:tc hMerge="1">
                  <a:txBody>
                    <a:bodyPr/>
                    <a:lstStyle/>
                    <a:p>
                      <a:endParaRPr/>
                    </a:p>
                  </a:txBody>
                  <a:tcPr marL="0" marR="0" marT="0" marB="0"/>
                </a:tc>
                <a:tc hMerge="1">
                  <a:txBody>
                    <a:bodyPr/>
                    <a:lstStyle/>
                    <a:p>
                      <a:endParaRPr lang="en-US"/>
                    </a:p>
                  </a:txBody>
                  <a:tcPr/>
                </a:tc>
                <a:tc hMerge="1">
                  <a:txBody>
                    <a:bodyPr/>
                    <a:lstStyle/>
                    <a:p>
                      <a:endParaRPr/>
                    </a:p>
                  </a:txBody>
                  <a:tcPr marL="0" marR="0" marT="0" marB="0"/>
                </a:tc>
                <a:extLst>
                  <a:ext uri="{0D108BD9-81ED-4DB2-BD59-A6C34878D82A}">
                    <a16:rowId xmlns:a16="http://schemas.microsoft.com/office/drawing/2014/main" val="10018"/>
                  </a:ext>
                </a:extLst>
              </a:tr>
              <a:tr h="611124">
                <a:tc>
                  <a:txBody>
                    <a:bodyPr/>
                    <a:lstStyle/>
                    <a:p>
                      <a:pPr marL="152400">
                        <a:lnSpc>
                          <a:spcPct val="100000"/>
                        </a:lnSpc>
                        <a:spcBef>
                          <a:spcPts val="1235"/>
                        </a:spcBef>
                      </a:pPr>
                      <a:r>
                        <a:rPr sz="1800" spc="-5" dirty="0">
                          <a:latin typeface="Arial"/>
                          <a:cs typeface="Arial"/>
                        </a:rPr>
                        <a:t>Field and </a:t>
                      </a:r>
                      <a:r>
                        <a:rPr sz="1800" dirty="0">
                          <a:latin typeface="Arial"/>
                          <a:cs typeface="Arial"/>
                        </a:rPr>
                        <a:t>Crop</a:t>
                      </a:r>
                      <a:r>
                        <a:rPr sz="1800" spc="-5" dirty="0">
                          <a:latin typeface="Arial"/>
                          <a:cs typeface="Arial"/>
                        </a:rPr>
                        <a:t> Information</a:t>
                      </a:r>
                      <a:endParaRPr sz="1800">
                        <a:latin typeface="Arial"/>
                        <a:cs typeface="Arial"/>
                      </a:endParaRPr>
                    </a:p>
                  </a:txBody>
                  <a:tcPr marL="0" marR="0" marT="156845" marB="0">
                    <a:lnL w="9525">
                      <a:solidFill>
                        <a:srgbClr val="CCCCCC"/>
                      </a:solidFill>
                      <a:prstDash val="solid"/>
                    </a:lnL>
                    <a:lnB w="9525">
                      <a:solidFill>
                        <a:srgbClr val="CCCCCC"/>
                      </a:solidFill>
                      <a:prstDash val="solid"/>
                    </a:lnB>
                    <a:solidFill>
                      <a:srgbClr val="F0F0F0"/>
                    </a:solidFill>
                  </a:tcPr>
                </a:tc>
                <a:tc gridSpan="2">
                  <a:txBody>
                    <a:bodyPr/>
                    <a:lstStyle/>
                    <a:p>
                      <a:pPr>
                        <a:lnSpc>
                          <a:spcPct val="100000"/>
                        </a:lnSpc>
                      </a:pPr>
                      <a:endParaRPr sz="1300">
                        <a:latin typeface="Times New Roman"/>
                        <a:cs typeface="Times New Roman"/>
                      </a:endParaRPr>
                    </a:p>
                  </a:txBody>
                  <a:tcPr marL="0" marR="0" marT="0" marB="0">
                    <a:lnB w="9525">
                      <a:solidFill>
                        <a:srgbClr val="CCCCCC"/>
                      </a:solidFill>
                      <a:prstDash val="solid"/>
                    </a:lnB>
                    <a:solidFill>
                      <a:srgbClr val="F0F0F0"/>
                    </a:solidFill>
                  </a:tcPr>
                </a:tc>
                <a:tc hMerge="1">
                  <a:txBody>
                    <a:bodyPr/>
                    <a:lstStyle/>
                    <a:p>
                      <a:pPr>
                        <a:lnSpc>
                          <a:spcPct val="100000"/>
                        </a:lnSpc>
                      </a:pPr>
                      <a:endParaRPr sz="1300">
                        <a:latin typeface="Times New Roman"/>
                        <a:cs typeface="Times New Roman"/>
                      </a:endParaRPr>
                    </a:p>
                  </a:txBody>
                  <a:tcPr marL="0" marR="0" marT="0" marB="0">
                    <a:lnB w="9525">
                      <a:solidFill>
                        <a:srgbClr val="CCCCCC"/>
                      </a:solidFill>
                      <a:prstDash val="solid"/>
                    </a:lnB>
                    <a:solidFill>
                      <a:srgbClr val="F0F0F0"/>
                    </a:solidFill>
                  </a:tcPr>
                </a:tc>
                <a:tc>
                  <a:txBody>
                    <a:bodyPr/>
                    <a:lstStyle/>
                    <a:p>
                      <a:pPr>
                        <a:lnSpc>
                          <a:spcPct val="100000"/>
                        </a:lnSpc>
                      </a:pPr>
                      <a:endParaRPr sz="1300" dirty="0">
                        <a:latin typeface="Times New Roman"/>
                        <a:cs typeface="Times New Roman"/>
                      </a:endParaRPr>
                    </a:p>
                  </a:txBody>
                  <a:tcPr marL="0" marR="0" marT="0" marB="0">
                    <a:lnB w="9525">
                      <a:solidFill>
                        <a:srgbClr val="CCCCCC"/>
                      </a:solidFill>
                      <a:prstDash val="solid"/>
                    </a:lnB>
                    <a:solidFill>
                      <a:srgbClr val="F0F0F0"/>
                    </a:solidFill>
                  </a:tcPr>
                </a:tc>
                <a:extLst>
                  <a:ext uri="{0D108BD9-81ED-4DB2-BD59-A6C34878D82A}">
                    <a16:rowId xmlns:a16="http://schemas.microsoft.com/office/drawing/2014/main" val="10019"/>
                  </a:ext>
                </a:extLst>
              </a:tr>
            </a:tbl>
          </a:graphicData>
        </a:graphic>
      </p:graphicFrame>
      <p:sp>
        <p:nvSpPr>
          <p:cNvPr id="58" name="TextBox 57">
            <a:extLst>
              <a:ext uri="{FF2B5EF4-FFF2-40B4-BE49-F238E27FC236}">
                <a16:creationId xmlns:a16="http://schemas.microsoft.com/office/drawing/2014/main" id="{FAD65C5C-F83E-47A3-A972-3C530293DCCA}"/>
              </a:ext>
            </a:extLst>
          </p:cNvPr>
          <p:cNvSpPr txBox="1"/>
          <p:nvPr/>
        </p:nvSpPr>
        <p:spPr>
          <a:xfrm>
            <a:off x="4852562" y="1084037"/>
            <a:ext cx="2971800" cy="523220"/>
          </a:xfrm>
          <a:prstGeom prst="rect">
            <a:avLst/>
          </a:prstGeom>
          <a:noFill/>
        </p:spPr>
        <p:txBody>
          <a:bodyPr wrap="square" rtlCol="0">
            <a:spAutoFit/>
          </a:bodyPr>
          <a:lstStyle/>
          <a:p>
            <a:r>
              <a:rPr lang="en-US" sz="1400" dirty="0"/>
              <a:t>*This information is automatically pulled from PVID’s Tax&amp;Toll system*</a:t>
            </a:r>
          </a:p>
        </p:txBody>
      </p:sp>
      <p:sp>
        <p:nvSpPr>
          <p:cNvPr id="59" name="TextBox 58">
            <a:extLst>
              <a:ext uri="{FF2B5EF4-FFF2-40B4-BE49-F238E27FC236}">
                <a16:creationId xmlns:a16="http://schemas.microsoft.com/office/drawing/2014/main" id="{2B23244F-E449-4B87-B793-53E0D4E7971A}"/>
              </a:ext>
            </a:extLst>
          </p:cNvPr>
          <p:cNvSpPr txBox="1"/>
          <p:nvPr/>
        </p:nvSpPr>
        <p:spPr>
          <a:xfrm>
            <a:off x="5979164" y="7486875"/>
            <a:ext cx="1676391" cy="800219"/>
          </a:xfrm>
          <a:prstGeom prst="rect">
            <a:avLst/>
          </a:prstGeom>
          <a:noFill/>
        </p:spPr>
        <p:txBody>
          <a:bodyPr wrap="square" rtlCol="0">
            <a:spAutoFit/>
          </a:bodyPr>
          <a:lstStyle/>
          <a:p>
            <a:r>
              <a:rPr lang="en-US" dirty="0"/>
              <a:t>*</a:t>
            </a:r>
            <a:r>
              <a:rPr lang="en-US" sz="1400" dirty="0"/>
              <a:t>If not sure about Drain name, call Marissa to clarify*</a:t>
            </a:r>
          </a:p>
        </p:txBody>
      </p:sp>
      <p:sp>
        <p:nvSpPr>
          <p:cNvPr id="61" name="TextBox 60">
            <a:extLst>
              <a:ext uri="{FF2B5EF4-FFF2-40B4-BE49-F238E27FC236}">
                <a16:creationId xmlns:a16="http://schemas.microsoft.com/office/drawing/2014/main" id="{C91CC002-0D8B-4C6A-B23B-B3F51D6E5A3B}"/>
              </a:ext>
            </a:extLst>
          </p:cNvPr>
          <p:cNvSpPr txBox="1"/>
          <p:nvPr/>
        </p:nvSpPr>
        <p:spPr>
          <a:xfrm>
            <a:off x="6177281" y="123792"/>
            <a:ext cx="1595119" cy="738664"/>
          </a:xfrm>
          <a:prstGeom prst="rect">
            <a:avLst/>
          </a:prstGeom>
          <a:noFill/>
        </p:spPr>
        <p:txBody>
          <a:bodyPr wrap="square" rtlCol="0">
            <a:spAutoFit/>
          </a:bodyPr>
          <a:lstStyle/>
          <a:p>
            <a:r>
              <a:rPr lang="en-US" sz="1400" dirty="0"/>
              <a:t>*Option to PRINT FORM will be here*</a:t>
            </a:r>
          </a:p>
        </p:txBody>
      </p:sp>
      <p:sp>
        <p:nvSpPr>
          <p:cNvPr id="63" name="Rectangle 62">
            <a:extLst>
              <a:ext uri="{FF2B5EF4-FFF2-40B4-BE49-F238E27FC236}">
                <a16:creationId xmlns:a16="http://schemas.microsoft.com/office/drawing/2014/main" id="{9743C0E7-1F18-47FE-AD26-773E8A400E75}"/>
              </a:ext>
            </a:extLst>
          </p:cNvPr>
          <p:cNvSpPr/>
          <p:nvPr/>
        </p:nvSpPr>
        <p:spPr>
          <a:xfrm>
            <a:off x="6177281" y="123792"/>
            <a:ext cx="1478274" cy="7386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AC82C03-8209-4CC0-A832-1BEA1D38E8ED}"/>
              </a:ext>
            </a:extLst>
          </p:cNvPr>
          <p:cNvSpPr/>
          <p:nvPr/>
        </p:nvSpPr>
        <p:spPr>
          <a:xfrm>
            <a:off x="4852562" y="1084037"/>
            <a:ext cx="2802993" cy="61668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7E9E92D1-11A7-40EF-94E3-ED8EB78E0528}"/>
              </a:ext>
            </a:extLst>
          </p:cNvPr>
          <p:cNvSpPr/>
          <p:nvPr/>
        </p:nvSpPr>
        <p:spPr>
          <a:xfrm>
            <a:off x="5979164" y="7477349"/>
            <a:ext cx="1564634" cy="86604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7306309" cy="1486535"/>
          </a:xfrm>
          <a:custGeom>
            <a:avLst/>
            <a:gdLst/>
            <a:ahLst/>
            <a:cxnLst/>
            <a:rect l="l" t="t" r="r" b="b"/>
            <a:pathLst>
              <a:path w="7306309" h="1486535">
                <a:moveTo>
                  <a:pt x="0" y="1486153"/>
                </a:moveTo>
                <a:lnTo>
                  <a:pt x="7306056" y="1486153"/>
                </a:lnTo>
                <a:lnTo>
                  <a:pt x="7306056" y="0"/>
                </a:lnTo>
                <a:lnTo>
                  <a:pt x="0" y="0"/>
                </a:lnTo>
                <a:lnTo>
                  <a:pt x="0" y="1486153"/>
                </a:lnTo>
                <a:close/>
              </a:path>
            </a:pathLst>
          </a:custGeom>
          <a:solidFill>
            <a:srgbClr val="F0F0F0"/>
          </a:solidFill>
        </p:spPr>
        <p:txBody>
          <a:bodyPr wrap="square" lIns="0" tIns="0" rIns="0" bIns="0" rtlCol="0"/>
          <a:lstStyle/>
          <a:p>
            <a:endParaRPr/>
          </a:p>
        </p:txBody>
      </p:sp>
      <p:sp>
        <p:nvSpPr>
          <p:cNvPr id="3" name="object 3"/>
          <p:cNvSpPr/>
          <p:nvPr/>
        </p:nvSpPr>
        <p:spPr>
          <a:xfrm>
            <a:off x="614172" y="717804"/>
            <a:ext cx="7158355" cy="262255"/>
          </a:xfrm>
          <a:custGeom>
            <a:avLst/>
            <a:gdLst/>
            <a:ahLst/>
            <a:cxnLst/>
            <a:rect l="l" t="t" r="r" b="b"/>
            <a:pathLst>
              <a:path w="7158355" h="262255">
                <a:moveTo>
                  <a:pt x="0" y="262127"/>
                </a:moveTo>
                <a:lnTo>
                  <a:pt x="7158228" y="262127"/>
                </a:lnTo>
                <a:lnTo>
                  <a:pt x="7158228" y="0"/>
                </a:lnTo>
                <a:lnTo>
                  <a:pt x="0" y="0"/>
                </a:lnTo>
                <a:lnTo>
                  <a:pt x="0" y="262127"/>
                </a:lnTo>
                <a:close/>
              </a:path>
            </a:pathLst>
          </a:custGeom>
          <a:solidFill>
            <a:srgbClr val="F0F0F0"/>
          </a:solidFill>
        </p:spPr>
        <p:txBody>
          <a:bodyPr wrap="square" lIns="0" tIns="0" rIns="0" bIns="0" rtlCol="0"/>
          <a:lstStyle/>
          <a:p>
            <a:endParaRPr/>
          </a:p>
        </p:txBody>
      </p:sp>
      <p:sp>
        <p:nvSpPr>
          <p:cNvPr id="4" name="object 4"/>
          <p:cNvSpPr/>
          <p:nvPr/>
        </p:nvSpPr>
        <p:spPr>
          <a:xfrm>
            <a:off x="5464605" y="718311"/>
            <a:ext cx="0" cy="227329"/>
          </a:xfrm>
          <a:custGeom>
            <a:avLst/>
            <a:gdLst/>
            <a:ahLst/>
            <a:cxnLst/>
            <a:rect l="l" t="t" r="r" b="b"/>
            <a:pathLst>
              <a:path h="227330">
                <a:moveTo>
                  <a:pt x="0" y="0"/>
                </a:moveTo>
                <a:lnTo>
                  <a:pt x="0" y="226814"/>
                </a:lnTo>
              </a:path>
            </a:pathLst>
          </a:custGeom>
          <a:ln w="5748">
            <a:solidFill>
              <a:srgbClr val="FFFFFF"/>
            </a:solidFill>
          </a:ln>
        </p:spPr>
        <p:txBody>
          <a:bodyPr wrap="square" lIns="0" tIns="0" rIns="0" bIns="0" rtlCol="0"/>
          <a:lstStyle/>
          <a:p>
            <a:endParaRPr/>
          </a:p>
        </p:txBody>
      </p:sp>
      <p:sp>
        <p:nvSpPr>
          <p:cNvPr id="5" name="object 5"/>
          <p:cNvSpPr/>
          <p:nvPr/>
        </p:nvSpPr>
        <p:spPr>
          <a:xfrm>
            <a:off x="4838191" y="940512"/>
            <a:ext cx="623570" cy="0"/>
          </a:xfrm>
          <a:custGeom>
            <a:avLst/>
            <a:gdLst/>
            <a:ahLst/>
            <a:cxnLst/>
            <a:rect l="l" t="t" r="r" b="b"/>
            <a:pathLst>
              <a:path w="623570">
                <a:moveTo>
                  <a:pt x="0" y="0"/>
                </a:moveTo>
                <a:lnTo>
                  <a:pt x="623539" y="0"/>
                </a:lnTo>
              </a:path>
            </a:pathLst>
          </a:custGeom>
          <a:ln w="9228">
            <a:solidFill>
              <a:srgbClr val="FFFFFF"/>
            </a:solidFill>
          </a:ln>
        </p:spPr>
        <p:txBody>
          <a:bodyPr wrap="square" lIns="0" tIns="0" rIns="0" bIns="0" rtlCol="0"/>
          <a:lstStyle/>
          <a:p>
            <a:endParaRPr/>
          </a:p>
        </p:txBody>
      </p:sp>
      <p:sp>
        <p:nvSpPr>
          <p:cNvPr id="6" name="object 6"/>
          <p:cNvSpPr/>
          <p:nvPr/>
        </p:nvSpPr>
        <p:spPr>
          <a:xfrm>
            <a:off x="4843032" y="718315"/>
            <a:ext cx="0" cy="217804"/>
          </a:xfrm>
          <a:custGeom>
            <a:avLst/>
            <a:gdLst/>
            <a:ahLst/>
            <a:cxnLst/>
            <a:rect l="l" t="t" r="r" b="b"/>
            <a:pathLst>
              <a:path h="217805">
                <a:moveTo>
                  <a:pt x="0" y="0"/>
                </a:moveTo>
                <a:lnTo>
                  <a:pt x="0" y="217582"/>
                </a:lnTo>
              </a:path>
            </a:pathLst>
          </a:custGeom>
          <a:ln w="9681">
            <a:solidFill>
              <a:srgbClr val="9F9F9F"/>
            </a:solidFill>
          </a:ln>
        </p:spPr>
        <p:txBody>
          <a:bodyPr wrap="square" lIns="0" tIns="0" rIns="0" bIns="0" rtlCol="0"/>
          <a:lstStyle/>
          <a:p>
            <a:endParaRPr/>
          </a:p>
        </p:txBody>
      </p:sp>
      <p:sp>
        <p:nvSpPr>
          <p:cNvPr id="7" name="object 7"/>
          <p:cNvSpPr/>
          <p:nvPr/>
        </p:nvSpPr>
        <p:spPr>
          <a:xfrm>
            <a:off x="4847873" y="723071"/>
            <a:ext cx="614045" cy="0"/>
          </a:xfrm>
          <a:custGeom>
            <a:avLst/>
            <a:gdLst/>
            <a:ahLst/>
            <a:cxnLst/>
            <a:rect l="l" t="t" r="r" b="b"/>
            <a:pathLst>
              <a:path w="614045">
                <a:moveTo>
                  <a:pt x="0" y="0"/>
                </a:moveTo>
                <a:lnTo>
                  <a:pt x="613858" y="0"/>
                </a:lnTo>
              </a:path>
            </a:pathLst>
          </a:custGeom>
          <a:ln w="9525">
            <a:solidFill>
              <a:srgbClr val="9F9F9F"/>
            </a:solidFill>
          </a:ln>
        </p:spPr>
        <p:txBody>
          <a:bodyPr wrap="square" lIns="0" tIns="0" rIns="0" bIns="0" rtlCol="0"/>
          <a:lstStyle/>
          <a:p>
            <a:endParaRPr/>
          </a:p>
        </p:txBody>
      </p:sp>
      <p:sp>
        <p:nvSpPr>
          <p:cNvPr id="8" name="object 8"/>
          <p:cNvSpPr/>
          <p:nvPr/>
        </p:nvSpPr>
        <p:spPr>
          <a:xfrm>
            <a:off x="5456890" y="727842"/>
            <a:ext cx="0" cy="208279"/>
          </a:xfrm>
          <a:custGeom>
            <a:avLst/>
            <a:gdLst/>
            <a:ahLst/>
            <a:cxnLst/>
            <a:rect l="l" t="t" r="r" b="b"/>
            <a:pathLst>
              <a:path h="208280">
                <a:moveTo>
                  <a:pt x="0" y="0"/>
                </a:moveTo>
                <a:lnTo>
                  <a:pt x="0" y="208056"/>
                </a:lnTo>
              </a:path>
            </a:pathLst>
          </a:custGeom>
          <a:ln w="9681">
            <a:solidFill>
              <a:srgbClr val="E2E2E2"/>
            </a:solidFill>
          </a:ln>
        </p:spPr>
        <p:txBody>
          <a:bodyPr wrap="square" lIns="0" tIns="0" rIns="0" bIns="0" rtlCol="0"/>
          <a:lstStyle/>
          <a:p>
            <a:endParaRPr/>
          </a:p>
        </p:txBody>
      </p:sp>
      <p:sp>
        <p:nvSpPr>
          <p:cNvPr id="9" name="object 9"/>
          <p:cNvSpPr/>
          <p:nvPr/>
        </p:nvSpPr>
        <p:spPr>
          <a:xfrm>
            <a:off x="4847873" y="931136"/>
            <a:ext cx="604520" cy="0"/>
          </a:xfrm>
          <a:custGeom>
            <a:avLst/>
            <a:gdLst/>
            <a:ahLst/>
            <a:cxnLst/>
            <a:rect l="l" t="t" r="r" b="b"/>
            <a:pathLst>
              <a:path w="604520">
                <a:moveTo>
                  <a:pt x="0" y="0"/>
                </a:moveTo>
                <a:lnTo>
                  <a:pt x="604177" y="0"/>
                </a:lnTo>
              </a:path>
            </a:pathLst>
          </a:custGeom>
          <a:ln w="9525">
            <a:solidFill>
              <a:srgbClr val="E2E2E2"/>
            </a:solidFill>
          </a:ln>
        </p:spPr>
        <p:txBody>
          <a:bodyPr wrap="square" lIns="0" tIns="0" rIns="0" bIns="0" rtlCol="0"/>
          <a:lstStyle/>
          <a:p>
            <a:endParaRPr/>
          </a:p>
        </p:txBody>
      </p:sp>
      <p:sp>
        <p:nvSpPr>
          <p:cNvPr id="10" name="object 10"/>
          <p:cNvSpPr/>
          <p:nvPr/>
        </p:nvSpPr>
        <p:spPr>
          <a:xfrm>
            <a:off x="4852562" y="727830"/>
            <a:ext cx="0" cy="198755"/>
          </a:xfrm>
          <a:custGeom>
            <a:avLst/>
            <a:gdLst/>
            <a:ahLst/>
            <a:cxnLst/>
            <a:rect l="l" t="t" r="r" b="b"/>
            <a:pathLst>
              <a:path h="198755">
                <a:moveTo>
                  <a:pt x="0" y="0"/>
                </a:moveTo>
                <a:lnTo>
                  <a:pt x="0" y="198542"/>
                </a:lnTo>
              </a:path>
            </a:pathLst>
          </a:custGeom>
          <a:ln w="9378">
            <a:solidFill>
              <a:srgbClr val="696969"/>
            </a:solidFill>
          </a:ln>
        </p:spPr>
        <p:txBody>
          <a:bodyPr wrap="square" lIns="0" tIns="0" rIns="0" bIns="0" rtlCol="0"/>
          <a:lstStyle/>
          <a:p>
            <a:endParaRPr/>
          </a:p>
        </p:txBody>
      </p:sp>
      <p:sp>
        <p:nvSpPr>
          <p:cNvPr id="11" name="object 11"/>
          <p:cNvSpPr/>
          <p:nvPr/>
        </p:nvSpPr>
        <p:spPr>
          <a:xfrm>
            <a:off x="4857252" y="732597"/>
            <a:ext cx="594995" cy="0"/>
          </a:xfrm>
          <a:custGeom>
            <a:avLst/>
            <a:gdLst/>
            <a:ahLst/>
            <a:cxnLst/>
            <a:rect l="l" t="t" r="r" b="b"/>
            <a:pathLst>
              <a:path w="594995">
                <a:moveTo>
                  <a:pt x="0" y="0"/>
                </a:moveTo>
                <a:lnTo>
                  <a:pt x="594807" y="0"/>
                </a:lnTo>
              </a:path>
            </a:pathLst>
          </a:custGeom>
          <a:ln w="9525">
            <a:solidFill>
              <a:srgbClr val="696969"/>
            </a:solidFill>
          </a:ln>
        </p:spPr>
        <p:txBody>
          <a:bodyPr wrap="square" lIns="0" tIns="0" rIns="0" bIns="0" rtlCol="0"/>
          <a:lstStyle/>
          <a:p>
            <a:endParaRPr/>
          </a:p>
        </p:txBody>
      </p:sp>
      <p:sp>
        <p:nvSpPr>
          <p:cNvPr id="12" name="object 12"/>
          <p:cNvSpPr/>
          <p:nvPr/>
        </p:nvSpPr>
        <p:spPr>
          <a:xfrm>
            <a:off x="4857252" y="737357"/>
            <a:ext cx="594995" cy="189230"/>
          </a:xfrm>
          <a:custGeom>
            <a:avLst/>
            <a:gdLst/>
            <a:ahLst/>
            <a:cxnLst/>
            <a:rect l="l" t="t" r="r" b="b"/>
            <a:pathLst>
              <a:path w="594995" h="189230">
                <a:moveTo>
                  <a:pt x="594807" y="0"/>
                </a:moveTo>
                <a:lnTo>
                  <a:pt x="0" y="0"/>
                </a:lnTo>
                <a:lnTo>
                  <a:pt x="0" y="189016"/>
                </a:lnTo>
                <a:lnTo>
                  <a:pt x="594807" y="189017"/>
                </a:lnTo>
                <a:lnTo>
                  <a:pt x="594807" y="0"/>
                </a:lnTo>
                <a:close/>
              </a:path>
            </a:pathLst>
          </a:custGeom>
          <a:solidFill>
            <a:srgbClr val="FFFFFF"/>
          </a:solidFill>
        </p:spPr>
        <p:txBody>
          <a:bodyPr wrap="square" lIns="0" tIns="0" rIns="0" bIns="0" rtlCol="0"/>
          <a:lstStyle/>
          <a:p>
            <a:endParaRPr/>
          </a:p>
        </p:txBody>
      </p:sp>
      <p:sp>
        <p:nvSpPr>
          <p:cNvPr id="13" name="object 13"/>
          <p:cNvSpPr/>
          <p:nvPr/>
        </p:nvSpPr>
        <p:spPr>
          <a:xfrm>
            <a:off x="4952160" y="1767331"/>
            <a:ext cx="0" cy="227329"/>
          </a:xfrm>
          <a:custGeom>
            <a:avLst/>
            <a:gdLst/>
            <a:ahLst/>
            <a:cxnLst/>
            <a:rect l="l" t="t" r="r" b="b"/>
            <a:pathLst>
              <a:path h="227330">
                <a:moveTo>
                  <a:pt x="0" y="0"/>
                </a:moveTo>
                <a:lnTo>
                  <a:pt x="0" y="226814"/>
                </a:lnTo>
              </a:path>
            </a:pathLst>
          </a:custGeom>
          <a:ln w="5748">
            <a:solidFill>
              <a:srgbClr val="FFFFFF"/>
            </a:solidFill>
          </a:ln>
        </p:spPr>
        <p:txBody>
          <a:bodyPr wrap="square" lIns="0" tIns="0" rIns="0" bIns="0" rtlCol="0"/>
          <a:lstStyle/>
          <a:p>
            <a:endParaRPr/>
          </a:p>
        </p:txBody>
      </p:sp>
      <p:sp>
        <p:nvSpPr>
          <p:cNvPr id="14" name="object 14"/>
          <p:cNvSpPr/>
          <p:nvPr/>
        </p:nvSpPr>
        <p:spPr>
          <a:xfrm>
            <a:off x="4325746" y="1989532"/>
            <a:ext cx="623570" cy="0"/>
          </a:xfrm>
          <a:custGeom>
            <a:avLst/>
            <a:gdLst/>
            <a:ahLst/>
            <a:cxnLst/>
            <a:rect l="l" t="t" r="r" b="b"/>
            <a:pathLst>
              <a:path w="623570">
                <a:moveTo>
                  <a:pt x="0" y="0"/>
                </a:moveTo>
                <a:lnTo>
                  <a:pt x="623539" y="0"/>
                </a:lnTo>
              </a:path>
            </a:pathLst>
          </a:custGeom>
          <a:ln w="9228">
            <a:solidFill>
              <a:srgbClr val="FFFFFF"/>
            </a:solidFill>
          </a:ln>
        </p:spPr>
        <p:txBody>
          <a:bodyPr wrap="square" lIns="0" tIns="0" rIns="0" bIns="0" rtlCol="0"/>
          <a:lstStyle/>
          <a:p>
            <a:endParaRPr/>
          </a:p>
        </p:txBody>
      </p:sp>
      <p:sp>
        <p:nvSpPr>
          <p:cNvPr id="15" name="object 15"/>
          <p:cNvSpPr/>
          <p:nvPr/>
        </p:nvSpPr>
        <p:spPr>
          <a:xfrm>
            <a:off x="4330587" y="1767335"/>
            <a:ext cx="0" cy="217804"/>
          </a:xfrm>
          <a:custGeom>
            <a:avLst/>
            <a:gdLst/>
            <a:ahLst/>
            <a:cxnLst/>
            <a:rect l="l" t="t" r="r" b="b"/>
            <a:pathLst>
              <a:path h="217805">
                <a:moveTo>
                  <a:pt x="0" y="0"/>
                </a:moveTo>
                <a:lnTo>
                  <a:pt x="0" y="217582"/>
                </a:lnTo>
              </a:path>
            </a:pathLst>
          </a:custGeom>
          <a:ln w="9681">
            <a:solidFill>
              <a:srgbClr val="9F9F9F"/>
            </a:solidFill>
          </a:ln>
        </p:spPr>
        <p:txBody>
          <a:bodyPr wrap="square" lIns="0" tIns="0" rIns="0" bIns="0" rtlCol="0"/>
          <a:lstStyle/>
          <a:p>
            <a:endParaRPr/>
          </a:p>
        </p:txBody>
      </p:sp>
      <p:sp>
        <p:nvSpPr>
          <p:cNvPr id="16" name="object 16"/>
          <p:cNvSpPr/>
          <p:nvPr/>
        </p:nvSpPr>
        <p:spPr>
          <a:xfrm>
            <a:off x="4335428" y="1772091"/>
            <a:ext cx="614045" cy="0"/>
          </a:xfrm>
          <a:custGeom>
            <a:avLst/>
            <a:gdLst/>
            <a:ahLst/>
            <a:cxnLst/>
            <a:rect l="l" t="t" r="r" b="b"/>
            <a:pathLst>
              <a:path w="614045">
                <a:moveTo>
                  <a:pt x="0" y="0"/>
                </a:moveTo>
                <a:lnTo>
                  <a:pt x="613858" y="0"/>
                </a:lnTo>
              </a:path>
            </a:pathLst>
          </a:custGeom>
          <a:ln w="9525">
            <a:solidFill>
              <a:srgbClr val="9F9F9F"/>
            </a:solidFill>
          </a:ln>
        </p:spPr>
        <p:txBody>
          <a:bodyPr wrap="square" lIns="0" tIns="0" rIns="0" bIns="0" rtlCol="0"/>
          <a:lstStyle/>
          <a:p>
            <a:endParaRPr/>
          </a:p>
        </p:txBody>
      </p:sp>
      <p:sp>
        <p:nvSpPr>
          <p:cNvPr id="17" name="object 17"/>
          <p:cNvSpPr/>
          <p:nvPr/>
        </p:nvSpPr>
        <p:spPr>
          <a:xfrm>
            <a:off x="4944445" y="1776862"/>
            <a:ext cx="0" cy="208279"/>
          </a:xfrm>
          <a:custGeom>
            <a:avLst/>
            <a:gdLst/>
            <a:ahLst/>
            <a:cxnLst/>
            <a:rect l="l" t="t" r="r" b="b"/>
            <a:pathLst>
              <a:path h="208280">
                <a:moveTo>
                  <a:pt x="0" y="0"/>
                </a:moveTo>
                <a:lnTo>
                  <a:pt x="0" y="208056"/>
                </a:lnTo>
              </a:path>
            </a:pathLst>
          </a:custGeom>
          <a:ln w="9681">
            <a:solidFill>
              <a:srgbClr val="E2E2E2"/>
            </a:solidFill>
          </a:ln>
        </p:spPr>
        <p:txBody>
          <a:bodyPr wrap="square" lIns="0" tIns="0" rIns="0" bIns="0" rtlCol="0"/>
          <a:lstStyle/>
          <a:p>
            <a:endParaRPr/>
          </a:p>
        </p:txBody>
      </p:sp>
      <p:sp>
        <p:nvSpPr>
          <p:cNvPr id="18" name="object 18"/>
          <p:cNvSpPr/>
          <p:nvPr/>
        </p:nvSpPr>
        <p:spPr>
          <a:xfrm>
            <a:off x="4335428" y="1980156"/>
            <a:ext cx="604520" cy="0"/>
          </a:xfrm>
          <a:custGeom>
            <a:avLst/>
            <a:gdLst/>
            <a:ahLst/>
            <a:cxnLst/>
            <a:rect l="l" t="t" r="r" b="b"/>
            <a:pathLst>
              <a:path w="604520">
                <a:moveTo>
                  <a:pt x="0" y="0"/>
                </a:moveTo>
                <a:lnTo>
                  <a:pt x="604177" y="0"/>
                </a:lnTo>
              </a:path>
            </a:pathLst>
          </a:custGeom>
          <a:ln w="9525">
            <a:solidFill>
              <a:srgbClr val="E2E2E2"/>
            </a:solidFill>
          </a:ln>
        </p:spPr>
        <p:txBody>
          <a:bodyPr wrap="square" lIns="0" tIns="0" rIns="0" bIns="0" rtlCol="0"/>
          <a:lstStyle/>
          <a:p>
            <a:endParaRPr/>
          </a:p>
        </p:txBody>
      </p:sp>
      <p:sp>
        <p:nvSpPr>
          <p:cNvPr id="19" name="object 19"/>
          <p:cNvSpPr/>
          <p:nvPr/>
        </p:nvSpPr>
        <p:spPr>
          <a:xfrm>
            <a:off x="4340117" y="1776850"/>
            <a:ext cx="0" cy="198755"/>
          </a:xfrm>
          <a:custGeom>
            <a:avLst/>
            <a:gdLst/>
            <a:ahLst/>
            <a:cxnLst/>
            <a:rect l="l" t="t" r="r" b="b"/>
            <a:pathLst>
              <a:path h="198755">
                <a:moveTo>
                  <a:pt x="0" y="0"/>
                </a:moveTo>
                <a:lnTo>
                  <a:pt x="0" y="198542"/>
                </a:lnTo>
              </a:path>
            </a:pathLst>
          </a:custGeom>
          <a:ln w="9379">
            <a:solidFill>
              <a:srgbClr val="696969"/>
            </a:solidFill>
          </a:ln>
        </p:spPr>
        <p:txBody>
          <a:bodyPr wrap="square" lIns="0" tIns="0" rIns="0" bIns="0" rtlCol="0"/>
          <a:lstStyle/>
          <a:p>
            <a:endParaRPr/>
          </a:p>
        </p:txBody>
      </p:sp>
      <p:sp>
        <p:nvSpPr>
          <p:cNvPr id="20" name="object 20"/>
          <p:cNvSpPr/>
          <p:nvPr/>
        </p:nvSpPr>
        <p:spPr>
          <a:xfrm>
            <a:off x="4344807" y="1781617"/>
            <a:ext cx="594995" cy="0"/>
          </a:xfrm>
          <a:custGeom>
            <a:avLst/>
            <a:gdLst/>
            <a:ahLst/>
            <a:cxnLst/>
            <a:rect l="l" t="t" r="r" b="b"/>
            <a:pathLst>
              <a:path w="594995">
                <a:moveTo>
                  <a:pt x="0" y="0"/>
                </a:moveTo>
                <a:lnTo>
                  <a:pt x="594807" y="0"/>
                </a:lnTo>
              </a:path>
            </a:pathLst>
          </a:custGeom>
          <a:ln w="9525">
            <a:solidFill>
              <a:srgbClr val="696969"/>
            </a:solidFill>
          </a:ln>
        </p:spPr>
        <p:txBody>
          <a:bodyPr wrap="square" lIns="0" tIns="0" rIns="0" bIns="0" rtlCol="0"/>
          <a:lstStyle/>
          <a:p>
            <a:endParaRPr/>
          </a:p>
        </p:txBody>
      </p:sp>
      <p:sp>
        <p:nvSpPr>
          <p:cNvPr id="21" name="object 21"/>
          <p:cNvSpPr/>
          <p:nvPr/>
        </p:nvSpPr>
        <p:spPr>
          <a:xfrm>
            <a:off x="4344807" y="1786377"/>
            <a:ext cx="594995" cy="189230"/>
          </a:xfrm>
          <a:custGeom>
            <a:avLst/>
            <a:gdLst/>
            <a:ahLst/>
            <a:cxnLst/>
            <a:rect l="l" t="t" r="r" b="b"/>
            <a:pathLst>
              <a:path w="594995" h="189230">
                <a:moveTo>
                  <a:pt x="594807" y="0"/>
                </a:moveTo>
                <a:lnTo>
                  <a:pt x="0" y="0"/>
                </a:lnTo>
                <a:lnTo>
                  <a:pt x="0" y="189016"/>
                </a:lnTo>
                <a:lnTo>
                  <a:pt x="594808" y="189017"/>
                </a:lnTo>
                <a:lnTo>
                  <a:pt x="594807" y="0"/>
                </a:lnTo>
                <a:close/>
              </a:path>
            </a:pathLst>
          </a:custGeom>
          <a:solidFill>
            <a:srgbClr val="FFFFFF"/>
          </a:solidFill>
        </p:spPr>
        <p:txBody>
          <a:bodyPr wrap="square" lIns="0" tIns="0" rIns="0" bIns="0" rtlCol="0"/>
          <a:lstStyle/>
          <a:p>
            <a:endParaRPr/>
          </a:p>
        </p:txBody>
      </p:sp>
      <p:sp>
        <p:nvSpPr>
          <p:cNvPr id="22" name="object 22"/>
          <p:cNvSpPr/>
          <p:nvPr/>
        </p:nvSpPr>
        <p:spPr>
          <a:xfrm>
            <a:off x="624355" y="2856692"/>
            <a:ext cx="124134" cy="122933"/>
          </a:xfrm>
          <a:prstGeom prst="rect">
            <a:avLst/>
          </a:prstGeom>
          <a:blipFill>
            <a:blip r:embed="rId2" cstate="print"/>
            <a:stretch>
              <a:fillRect/>
            </a:stretch>
          </a:blipFill>
        </p:spPr>
        <p:txBody>
          <a:bodyPr wrap="square" lIns="0" tIns="0" rIns="0" bIns="0" rtlCol="0"/>
          <a:lstStyle/>
          <a:p>
            <a:endParaRPr/>
          </a:p>
        </p:txBody>
      </p:sp>
      <p:sp>
        <p:nvSpPr>
          <p:cNvPr id="23" name="object 23"/>
          <p:cNvSpPr/>
          <p:nvPr/>
        </p:nvSpPr>
        <p:spPr>
          <a:xfrm>
            <a:off x="624355" y="3118947"/>
            <a:ext cx="124134" cy="122933"/>
          </a:xfrm>
          <a:prstGeom prst="rect">
            <a:avLst/>
          </a:prstGeom>
          <a:blipFill>
            <a:blip r:embed="rId2" cstate="print"/>
            <a:stretch>
              <a:fillRect/>
            </a:stretch>
          </a:blipFill>
        </p:spPr>
        <p:txBody>
          <a:bodyPr wrap="square" lIns="0" tIns="0" rIns="0" bIns="0" rtlCol="0"/>
          <a:lstStyle/>
          <a:p>
            <a:endParaRPr/>
          </a:p>
        </p:txBody>
      </p:sp>
      <p:sp>
        <p:nvSpPr>
          <p:cNvPr id="24" name="object 24"/>
          <p:cNvSpPr/>
          <p:nvPr/>
        </p:nvSpPr>
        <p:spPr>
          <a:xfrm>
            <a:off x="624355" y="3379297"/>
            <a:ext cx="124134" cy="122933"/>
          </a:xfrm>
          <a:prstGeom prst="rect">
            <a:avLst/>
          </a:prstGeom>
          <a:blipFill>
            <a:blip r:embed="rId2" cstate="print"/>
            <a:stretch>
              <a:fillRect/>
            </a:stretch>
          </a:blipFill>
        </p:spPr>
        <p:txBody>
          <a:bodyPr wrap="square" lIns="0" tIns="0" rIns="0" bIns="0" rtlCol="0"/>
          <a:lstStyle/>
          <a:p>
            <a:endParaRPr/>
          </a:p>
        </p:txBody>
      </p:sp>
      <p:sp>
        <p:nvSpPr>
          <p:cNvPr id="25" name="object 25"/>
          <p:cNvSpPr/>
          <p:nvPr/>
        </p:nvSpPr>
        <p:spPr>
          <a:xfrm>
            <a:off x="624355" y="3641552"/>
            <a:ext cx="124134" cy="122933"/>
          </a:xfrm>
          <a:prstGeom prst="rect">
            <a:avLst/>
          </a:prstGeom>
          <a:blipFill>
            <a:blip r:embed="rId2" cstate="print"/>
            <a:stretch>
              <a:fillRect/>
            </a:stretch>
          </a:blipFill>
        </p:spPr>
        <p:txBody>
          <a:bodyPr wrap="square" lIns="0" tIns="0" rIns="0" bIns="0" rtlCol="0"/>
          <a:lstStyle/>
          <a:p>
            <a:endParaRPr/>
          </a:p>
        </p:txBody>
      </p:sp>
      <p:sp>
        <p:nvSpPr>
          <p:cNvPr id="26" name="object 26"/>
          <p:cNvSpPr/>
          <p:nvPr/>
        </p:nvSpPr>
        <p:spPr>
          <a:xfrm>
            <a:off x="619647" y="441909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27" name="object 27"/>
          <p:cNvSpPr/>
          <p:nvPr/>
        </p:nvSpPr>
        <p:spPr>
          <a:xfrm>
            <a:off x="1233505" y="442862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28" name="object 28"/>
          <p:cNvSpPr/>
          <p:nvPr/>
        </p:nvSpPr>
        <p:spPr>
          <a:xfrm>
            <a:off x="629177" y="4428611"/>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29" name="object 29"/>
          <p:cNvSpPr/>
          <p:nvPr/>
        </p:nvSpPr>
        <p:spPr>
          <a:xfrm>
            <a:off x="466344" y="4799710"/>
            <a:ext cx="7306309" cy="2728595"/>
          </a:xfrm>
          <a:custGeom>
            <a:avLst/>
            <a:gdLst/>
            <a:ahLst/>
            <a:cxnLst/>
            <a:rect l="l" t="t" r="r" b="b"/>
            <a:pathLst>
              <a:path w="7306309" h="2728595">
                <a:moveTo>
                  <a:pt x="0" y="2728214"/>
                </a:moveTo>
                <a:lnTo>
                  <a:pt x="7306056" y="2728214"/>
                </a:lnTo>
                <a:lnTo>
                  <a:pt x="7306056" y="0"/>
                </a:lnTo>
                <a:lnTo>
                  <a:pt x="0" y="0"/>
                </a:lnTo>
                <a:lnTo>
                  <a:pt x="0" y="2728214"/>
                </a:lnTo>
                <a:close/>
              </a:path>
            </a:pathLst>
          </a:custGeom>
          <a:solidFill>
            <a:srgbClr val="F0F0F0"/>
          </a:solidFill>
        </p:spPr>
        <p:txBody>
          <a:bodyPr wrap="square" lIns="0" tIns="0" rIns="0" bIns="0" rtlCol="0"/>
          <a:lstStyle/>
          <a:p>
            <a:endParaRPr/>
          </a:p>
        </p:txBody>
      </p:sp>
      <p:sp>
        <p:nvSpPr>
          <p:cNvPr id="30" name="object 30"/>
          <p:cNvSpPr/>
          <p:nvPr/>
        </p:nvSpPr>
        <p:spPr>
          <a:xfrm>
            <a:off x="614172" y="5429377"/>
            <a:ext cx="7158355" cy="262255"/>
          </a:xfrm>
          <a:custGeom>
            <a:avLst/>
            <a:gdLst/>
            <a:ahLst/>
            <a:cxnLst/>
            <a:rect l="l" t="t" r="r" b="b"/>
            <a:pathLst>
              <a:path w="7158355" h="262254">
                <a:moveTo>
                  <a:pt x="0" y="262127"/>
                </a:moveTo>
                <a:lnTo>
                  <a:pt x="7158228" y="262127"/>
                </a:lnTo>
                <a:lnTo>
                  <a:pt x="7158228" y="0"/>
                </a:lnTo>
                <a:lnTo>
                  <a:pt x="0" y="0"/>
                </a:lnTo>
                <a:lnTo>
                  <a:pt x="0" y="262127"/>
                </a:lnTo>
                <a:close/>
              </a:path>
            </a:pathLst>
          </a:custGeom>
          <a:solidFill>
            <a:srgbClr val="F0F0F0"/>
          </a:solidFill>
        </p:spPr>
        <p:txBody>
          <a:bodyPr wrap="square" lIns="0" tIns="0" rIns="0" bIns="0" rtlCol="0"/>
          <a:lstStyle/>
          <a:p>
            <a:endParaRPr/>
          </a:p>
        </p:txBody>
      </p:sp>
      <p:sp>
        <p:nvSpPr>
          <p:cNvPr id="31" name="object 31"/>
          <p:cNvSpPr/>
          <p:nvPr/>
        </p:nvSpPr>
        <p:spPr>
          <a:xfrm>
            <a:off x="614806" y="5429376"/>
            <a:ext cx="143510" cy="227329"/>
          </a:xfrm>
          <a:custGeom>
            <a:avLst/>
            <a:gdLst/>
            <a:ahLst/>
            <a:cxnLst/>
            <a:rect l="l" t="t" r="r" b="b"/>
            <a:pathLst>
              <a:path w="143509" h="227329">
                <a:moveTo>
                  <a:pt x="0" y="226815"/>
                </a:moveTo>
                <a:lnTo>
                  <a:pt x="143229" y="226815"/>
                </a:lnTo>
                <a:lnTo>
                  <a:pt x="143229" y="0"/>
                </a:lnTo>
                <a:lnTo>
                  <a:pt x="0" y="0"/>
                </a:lnTo>
                <a:lnTo>
                  <a:pt x="0" y="226815"/>
                </a:lnTo>
                <a:close/>
              </a:path>
            </a:pathLst>
          </a:custGeom>
          <a:solidFill>
            <a:srgbClr val="FFFFFF"/>
          </a:solidFill>
        </p:spPr>
        <p:txBody>
          <a:bodyPr wrap="square" lIns="0" tIns="0" rIns="0" bIns="0" rtlCol="0"/>
          <a:lstStyle/>
          <a:p>
            <a:endParaRPr/>
          </a:p>
        </p:txBody>
      </p:sp>
      <p:sp>
        <p:nvSpPr>
          <p:cNvPr id="32" name="object 32"/>
          <p:cNvSpPr/>
          <p:nvPr/>
        </p:nvSpPr>
        <p:spPr>
          <a:xfrm>
            <a:off x="758036" y="5429376"/>
            <a:ext cx="114935" cy="227329"/>
          </a:xfrm>
          <a:custGeom>
            <a:avLst/>
            <a:gdLst/>
            <a:ahLst/>
            <a:cxnLst/>
            <a:rect l="l" t="t" r="r" b="b"/>
            <a:pathLst>
              <a:path w="114934" h="227329">
                <a:moveTo>
                  <a:pt x="114581" y="0"/>
                </a:moveTo>
                <a:lnTo>
                  <a:pt x="0" y="0"/>
                </a:lnTo>
                <a:lnTo>
                  <a:pt x="0" y="226814"/>
                </a:lnTo>
                <a:lnTo>
                  <a:pt x="114581" y="226815"/>
                </a:lnTo>
                <a:lnTo>
                  <a:pt x="114581" y="0"/>
                </a:lnTo>
                <a:close/>
              </a:path>
            </a:pathLst>
          </a:custGeom>
          <a:solidFill>
            <a:srgbClr val="FFFFFF"/>
          </a:solidFill>
        </p:spPr>
        <p:txBody>
          <a:bodyPr wrap="square" lIns="0" tIns="0" rIns="0" bIns="0" rtlCol="0"/>
          <a:lstStyle/>
          <a:p>
            <a:endParaRPr/>
          </a:p>
        </p:txBody>
      </p:sp>
      <p:sp>
        <p:nvSpPr>
          <p:cNvPr id="33" name="object 33"/>
          <p:cNvSpPr/>
          <p:nvPr/>
        </p:nvSpPr>
        <p:spPr>
          <a:xfrm>
            <a:off x="624355" y="5476702"/>
            <a:ext cx="124134" cy="122933"/>
          </a:xfrm>
          <a:prstGeom prst="rect">
            <a:avLst/>
          </a:prstGeom>
          <a:blipFill>
            <a:blip r:embed="rId3" cstate="print"/>
            <a:stretch>
              <a:fillRect/>
            </a:stretch>
          </a:blipFill>
        </p:spPr>
        <p:txBody>
          <a:bodyPr wrap="square" lIns="0" tIns="0" rIns="0" bIns="0" rtlCol="0"/>
          <a:lstStyle/>
          <a:p>
            <a:endParaRPr/>
          </a:p>
        </p:txBody>
      </p:sp>
      <p:sp>
        <p:nvSpPr>
          <p:cNvPr id="34" name="object 34"/>
          <p:cNvSpPr/>
          <p:nvPr/>
        </p:nvSpPr>
        <p:spPr>
          <a:xfrm>
            <a:off x="614806" y="5689726"/>
            <a:ext cx="143510" cy="227329"/>
          </a:xfrm>
          <a:custGeom>
            <a:avLst/>
            <a:gdLst/>
            <a:ahLst/>
            <a:cxnLst/>
            <a:rect l="l" t="t" r="r" b="b"/>
            <a:pathLst>
              <a:path w="143509" h="227329">
                <a:moveTo>
                  <a:pt x="0" y="226815"/>
                </a:moveTo>
                <a:lnTo>
                  <a:pt x="143229" y="226815"/>
                </a:lnTo>
                <a:lnTo>
                  <a:pt x="143229" y="0"/>
                </a:lnTo>
                <a:lnTo>
                  <a:pt x="0" y="0"/>
                </a:lnTo>
                <a:lnTo>
                  <a:pt x="0" y="226815"/>
                </a:lnTo>
                <a:close/>
              </a:path>
            </a:pathLst>
          </a:custGeom>
          <a:solidFill>
            <a:srgbClr val="FFFFFF"/>
          </a:solidFill>
        </p:spPr>
        <p:txBody>
          <a:bodyPr wrap="square" lIns="0" tIns="0" rIns="0" bIns="0" rtlCol="0"/>
          <a:lstStyle/>
          <a:p>
            <a:endParaRPr/>
          </a:p>
        </p:txBody>
      </p:sp>
      <p:sp>
        <p:nvSpPr>
          <p:cNvPr id="35" name="object 35"/>
          <p:cNvSpPr/>
          <p:nvPr/>
        </p:nvSpPr>
        <p:spPr>
          <a:xfrm>
            <a:off x="758036" y="5689726"/>
            <a:ext cx="114935" cy="227329"/>
          </a:xfrm>
          <a:custGeom>
            <a:avLst/>
            <a:gdLst/>
            <a:ahLst/>
            <a:cxnLst/>
            <a:rect l="l" t="t" r="r" b="b"/>
            <a:pathLst>
              <a:path w="114934" h="227329">
                <a:moveTo>
                  <a:pt x="114581" y="0"/>
                </a:moveTo>
                <a:lnTo>
                  <a:pt x="0" y="0"/>
                </a:lnTo>
                <a:lnTo>
                  <a:pt x="0" y="226814"/>
                </a:lnTo>
                <a:lnTo>
                  <a:pt x="114581" y="226815"/>
                </a:lnTo>
                <a:lnTo>
                  <a:pt x="114581" y="0"/>
                </a:lnTo>
                <a:close/>
              </a:path>
            </a:pathLst>
          </a:custGeom>
          <a:solidFill>
            <a:srgbClr val="FFFFFF"/>
          </a:solidFill>
        </p:spPr>
        <p:txBody>
          <a:bodyPr wrap="square" lIns="0" tIns="0" rIns="0" bIns="0" rtlCol="0"/>
          <a:lstStyle/>
          <a:p>
            <a:endParaRPr/>
          </a:p>
        </p:txBody>
      </p:sp>
      <p:sp>
        <p:nvSpPr>
          <p:cNvPr id="36" name="object 36"/>
          <p:cNvSpPr/>
          <p:nvPr/>
        </p:nvSpPr>
        <p:spPr>
          <a:xfrm>
            <a:off x="624355" y="5737052"/>
            <a:ext cx="124134" cy="122933"/>
          </a:xfrm>
          <a:prstGeom prst="rect">
            <a:avLst/>
          </a:prstGeom>
          <a:blipFill>
            <a:blip r:embed="rId4" cstate="print"/>
            <a:stretch>
              <a:fillRect/>
            </a:stretch>
          </a:blipFill>
        </p:spPr>
        <p:txBody>
          <a:bodyPr wrap="square" lIns="0" tIns="0" rIns="0" bIns="0" rtlCol="0"/>
          <a:lstStyle/>
          <a:p>
            <a:endParaRPr/>
          </a:p>
        </p:txBody>
      </p:sp>
      <p:sp>
        <p:nvSpPr>
          <p:cNvPr id="37" name="object 37"/>
          <p:cNvSpPr/>
          <p:nvPr/>
        </p:nvSpPr>
        <p:spPr>
          <a:xfrm>
            <a:off x="614806" y="5951981"/>
            <a:ext cx="143510" cy="227329"/>
          </a:xfrm>
          <a:custGeom>
            <a:avLst/>
            <a:gdLst/>
            <a:ahLst/>
            <a:cxnLst/>
            <a:rect l="l" t="t" r="r" b="b"/>
            <a:pathLst>
              <a:path w="143509" h="227329">
                <a:moveTo>
                  <a:pt x="0" y="226815"/>
                </a:moveTo>
                <a:lnTo>
                  <a:pt x="143229" y="226815"/>
                </a:lnTo>
                <a:lnTo>
                  <a:pt x="143229" y="0"/>
                </a:lnTo>
                <a:lnTo>
                  <a:pt x="0" y="0"/>
                </a:lnTo>
                <a:lnTo>
                  <a:pt x="0" y="226815"/>
                </a:lnTo>
                <a:close/>
              </a:path>
            </a:pathLst>
          </a:custGeom>
          <a:solidFill>
            <a:srgbClr val="FFFFFF"/>
          </a:solidFill>
        </p:spPr>
        <p:txBody>
          <a:bodyPr wrap="square" lIns="0" tIns="0" rIns="0" bIns="0" rtlCol="0"/>
          <a:lstStyle/>
          <a:p>
            <a:endParaRPr/>
          </a:p>
        </p:txBody>
      </p:sp>
      <p:sp>
        <p:nvSpPr>
          <p:cNvPr id="38" name="object 38"/>
          <p:cNvSpPr/>
          <p:nvPr/>
        </p:nvSpPr>
        <p:spPr>
          <a:xfrm>
            <a:off x="758036" y="5951981"/>
            <a:ext cx="114935" cy="227329"/>
          </a:xfrm>
          <a:custGeom>
            <a:avLst/>
            <a:gdLst/>
            <a:ahLst/>
            <a:cxnLst/>
            <a:rect l="l" t="t" r="r" b="b"/>
            <a:pathLst>
              <a:path w="114934" h="227329">
                <a:moveTo>
                  <a:pt x="114581" y="0"/>
                </a:moveTo>
                <a:lnTo>
                  <a:pt x="0" y="0"/>
                </a:lnTo>
                <a:lnTo>
                  <a:pt x="0" y="226814"/>
                </a:lnTo>
                <a:lnTo>
                  <a:pt x="114581" y="226815"/>
                </a:lnTo>
                <a:lnTo>
                  <a:pt x="114581" y="0"/>
                </a:lnTo>
                <a:close/>
              </a:path>
            </a:pathLst>
          </a:custGeom>
          <a:solidFill>
            <a:srgbClr val="FFFFFF"/>
          </a:solidFill>
        </p:spPr>
        <p:txBody>
          <a:bodyPr wrap="square" lIns="0" tIns="0" rIns="0" bIns="0" rtlCol="0"/>
          <a:lstStyle/>
          <a:p>
            <a:endParaRPr/>
          </a:p>
        </p:txBody>
      </p:sp>
      <p:sp>
        <p:nvSpPr>
          <p:cNvPr id="39" name="object 39"/>
          <p:cNvSpPr/>
          <p:nvPr/>
        </p:nvSpPr>
        <p:spPr>
          <a:xfrm>
            <a:off x="624355" y="5999307"/>
            <a:ext cx="124134" cy="122933"/>
          </a:xfrm>
          <a:prstGeom prst="rect">
            <a:avLst/>
          </a:prstGeom>
          <a:blipFill>
            <a:blip r:embed="rId3" cstate="print"/>
            <a:stretch>
              <a:fillRect/>
            </a:stretch>
          </a:blipFill>
        </p:spPr>
        <p:txBody>
          <a:bodyPr wrap="square" lIns="0" tIns="0" rIns="0" bIns="0" rtlCol="0"/>
          <a:lstStyle/>
          <a:p>
            <a:endParaRPr/>
          </a:p>
        </p:txBody>
      </p:sp>
      <p:sp>
        <p:nvSpPr>
          <p:cNvPr id="40" name="object 40"/>
          <p:cNvSpPr/>
          <p:nvPr/>
        </p:nvSpPr>
        <p:spPr>
          <a:xfrm>
            <a:off x="614806" y="6212331"/>
            <a:ext cx="143510" cy="227329"/>
          </a:xfrm>
          <a:custGeom>
            <a:avLst/>
            <a:gdLst/>
            <a:ahLst/>
            <a:cxnLst/>
            <a:rect l="l" t="t" r="r" b="b"/>
            <a:pathLst>
              <a:path w="143509" h="227329">
                <a:moveTo>
                  <a:pt x="0" y="226815"/>
                </a:moveTo>
                <a:lnTo>
                  <a:pt x="143229" y="226815"/>
                </a:lnTo>
                <a:lnTo>
                  <a:pt x="143229" y="0"/>
                </a:lnTo>
                <a:lnTo>
                  <a:pt x="0" y="0"/>
                </a:lnTo>
                <a:lnTo>
                  <a:pt x="0" y="226815"/>
                </a:lnTo>
                <a:close/>
              </a:path>
            </a:pathLst>
          </a:custGeom>
          <a:solidFill>
            <a:srgbClr val="FFFFFF"/>
          </a:solidFill>
        </p:spPr>
        <p:txBody>
          <a:bodyPr wrap="square" lIns="0" tIns="0" rIns="0" bIns="0" rtlCol="0"/>
          <a:lstStyle/>
          <a:p>
            <a:endParaRPr/>
          </a:p>
        </p:txBody>
      </p:sp>
      <p:sp>
        <p:nvSpPr>
          <p:cNvPr id="41" name="object 41"/>
          <p:cNvSpPr/>
          <p:nvPr/>
        </p:nvSpPr>
        <p:spPr>
          <a:xfrm>
            <a:off x="758036" y="6212331"/>
            <a:ext cx="114935" cy="227329"/>
          </a:xfrm>
          <a:custGeom>
            <a:avLst/>
            <a:gdLst/>
            <a:ahLst/>
            <a:cxnLst/>
            <a:rect l="l" t="t" r="r" b="b"/>
            <a:pathLst>
              <a:path w="114934" h="227329">
                <a:moveTo>
                  <a:pt x="114581" y="0"/>
                </a:moveTo>
                <a:lnTo>
                  <a:pt x="0" y="0"/>
                </a:lnTo>
                <a:lnTo>
                  <a:pt x="0" y="226814"/>
                </a:lnTo>
                <a:lnTo>
                  <a:pt x="114581" y="226815"/>
                </a:lnTo>
                <a:lnTo>
                  <a:pt x="114581" y="0"/>
                </a:lnTo>
                <a:close/>
              </a:path>
            </a:pathLst>
          </a:custGeom>
          <a:solidFill>
            <a:srgbClr val="FFFFFF"/>
          </a:solidFill>
        </p:spPr>
        <p:txBody>
          <a:bodyPr wrap="square" lIns="0" tIns="0" rIns="0" bIns="0" rtlCol="0"/>
          <a:lstStyle/>
          <a:p>
            <a:endParaRPr/>
          </a:p>
        </p:txBody>
      </p:sp>
      <p:sp>
        <p:nvSpPr>
          <p:cNvPr id="42" name="object 42"/>
          <p:cNvSpPr/>
          <p:nvPr/>
        </p:nvSpPr>
        <p:spPr>
          <a:xfrm>
            <a:off x="624355" y="6259657"/>
            <a:ext cx="124134" cy="122933"/>
          </a:xfrm>
          <a:prstGeom prst="rect">
            <a:avLst/>
          </a:prstGeom>
          <a:blipFill>
            <a:blip r:embed="rId3" cstate="print"/>
            <a:stretch>
              <a:fillRect/>
            </a:stretch>
          </a:blipFill>
        </p:spPr>
        <p:txBody>
          <a:bodyPr wrap="square" lIns="0" tIns="0" rIns="0" bIns="0" rtlCol="0"/>
          <a:lstStyle/>
          <a:p>
            <a:endParaRPr/>
          </a:p>
        </p:txBody>
      </p:sp>
      <p:sp>
        <p:nvSpPr>
          <p:cNvPr id="43" name="object 43"/>
          <p:cNvSpPr/>
          <p:nvPr/>
        </p:nvSpPr>
        <p:spPr>
          <a:xfrm>
            <a:off x="614806" y="6474586"/>
            <a:ext cx="143510" cy="227329"/>
          </a:xfrm>
          <a:custGeom>
            <a:avLst/>
            <a:gdLst/>
            <a:ahLst/>
            <a:cxnLst/>
            <a:rect l="l" t="t" r="r" b="b"/>
            <a:pathLst>
              <a:path w="143509" h="227329">
                <a:moveTo>
                  <a:pt x="0" y="226815"/>
                </a:moveTo>
                <a:lnTo>
                  <a:pt x="143229" y="226815"/>
                </a:lnTo>
                <a:lnTo>
                  <a:pt x="143229" y="0"/>
                </a:lnTo>
                <a:lnTo>
                  <a:pt x="0" y="0"/>
                </a:lnTo>
                <a:lnTo>
                  <a:pt x="0" y="226815"/>
                </a:lnTo>
                <a:close/>
              </a:path>
            </a:pathLst>
          </a:custGeom>
          <a:solidFill>
            <a:srgbClr val="FFFFFF"/>
          </a:solidFill>
        </p:spPr>
        <p:txBody>
          <a:bodyPr wrap="square" lIns="0" tIns="0" rIns="0" bIns="0" rtlCol="0"/>
          <a:lstStyle/>
          <a:p>
            <a:endParaRPr/>
          </a:p>
        </p:txBody>
      </p:sp>
      <p:sp>
        <p:nvSpPr>
          <p:cNvPr id="44" name="object 44"/>
          <p:cNvSpPr/>
          <p:nvPr/>
        </p:nvSpPr>
        <p:spPr>
          <a:xfrm>
            <a:off x="758036" y="6474586"/>
            <a:ext cx="114935" cy="227329"/>
          </a:xfrm>
          <a:custGeom>
            <a:avLst/>
            <a:gdLst/>
            <a:ahLst/>
            <a:cxnLst/>
            <a:rect l="l" t="t" r="r" b="b"/>
            <a:pathLst>
              <a:path w="114934" h="227329">
                <a:moveTo>
                  <a:pt x="114581" y="0"/>
                </a:moveTo>
                <a:lnTo>
                  <a:pt x="0" y="0"/>
                </a:lnTo>
                <a:lnTo>
                  <a:pt x="0" y="226814"/>
                </a:lnTo>
                <a:lnTo>
                  <a:pt x="114581" y="226815"/>
                </a:lnTo>
                <a:lnTo>
                  <a:pt x="114581" y="0"/>
                </a:lnTo>
                <a:close/>
              </a:path>
            </a:pathLst>
          </a:custGeom>
          <a:solidFill>
            <a:srgbClr val="FFFFFF"/>
          </a:solidFill>
        </p:spPr>
        <p:txBody>
          <a:bodyPr wrap="square" lIns="0" tIns="0" rIns="0" bIns="0" rtlCol="0"/>
          <a:lstStyle/>
          <a:p>
            <a:endParaRPr/>
          </a:p>
        </p:txBody>
      </p:sp>
      <p:sp>
        <p:nvSpPr>
          <p:cNvPr id="45" name="object 45"/>
          <p:cNvSpPr/>
          <p:nvPr/>
        </p:nvSpPr>
        <p:spPr>
          <a:xfrm>
            <a:off x="624355" y="6521912"/>
            <a:ext cx="124134" cy="122933"/>
          </a:xfrm>
          <a:prstGeom prst="rect">
            <a:avLst/>
          </a:prstGeom>
          <a:blipFill>
            <a:blip r:embed="rId3" cstate="print"/>
            <a:stretch>
              <a:fillRect/>
            </a:stretch>
          </a:blipFill>
        </p:spPr>
        <p:txBody>
          <a:bodyPr wrap="square" lIns="0" tIns="0" rIns="0" bIns="0" rtlCol="0"/>
          <a:lstStyle/>
          <a:p>
            <a:endParaRPr/>
          </a:p>
        </p:txBody>
      </p:sp>
      <p:sp>
        <p:nvSpPr>
          <p:cNvPr id="46" name="object 46"/>
          <p:cNvSpPr/>
          <p:nvPr/>
        </p:nvSpPr>
        <p:spPr>
          <a:xfrm>
            <a:off x="614172" y="7299325"/>
            <a:ext cx="7158355" cy="228600"/>
          </a:xfrm>
          <a:custGeom>
            <a:avLst/>
            <a:gdLst/>
            <a:ahLst/>
            <a:cxnLst/>
            <a:rect l="l" t="t" r="r" b="b"/>
            <a:pathLst>
              <a:path w="7158355" h="228600">
                <a:moveTo>
                  <a:pt x="0" y="228600"/>
                </a:moveTo>
                <a:lnTo>
                  <a:pt x="7158228" y="228600"/>
                </a:lnTo>
                <a:lnTo>
                  <a:pt x="7158228" y="0"/>
                </a:lnTo>
                <a:lnTo>
                  <a:pt x="0" y="0"/>
                </a:lnTo>
                <a:lnTo>
                  <a:pt x="0" y="228600"/>
                </a:lnTo>
                <a:close/>
              </a:path>
            </a:pathLst>
          </a:custGeom>
          <a:solidFill>
            <a:srgbClr val="F0F0F0"/>
          </a:solidFill>
        </p:spPr>
        <p:txBody>
          <a:bodyPr wrap="square" lIns="0" tIns="0" rIns="0" bIns="0" rtlCol="0"/>
          <a:lstStyle/>
          <a:p>
            <a:endParaRPr/>
          </a:p>
        </p:txBody>
      </p:sp>
      <p:sp>
        <p:nvSpPr>
          <p:cNvPr id="47" name="object 47"/>
          <p:cNvSpPr/>
          <p:nvPr/>
        </p:nvSpPr>
        <p:spPr>
          <a:xfrm>
            <a:off x="1241220" y="7299451"/>
            <a:ext cx="0" cy="227329"/>
          </a:xfrm>
          <a:custGeom>
            <a:avLst/>
            <a:gdLst/>
            <a:ahLst/>
            <a:cxnLst/>
            <a:rect l="l" t="t" r="r" b="b"/>
            <a:pathLst>
              <a:path h="227329">
                <a:moveTo>
                  <a:pt x="0" y="0"/>
                </a:moveTo>
                <a:lnTo>
                  <a:pt x="0" y="226814"/>
                </a:lnTo>
              </a:path>
            </a:pathLst>
          </a:custGeom>
          <a:ln w="5748">
            <a:solidFill>
              <a:srgbClr val="FFFFFF"/>
            </a:solidFill>
          </a:ln>
        </p:spPr>
        <p:txBody>
          <a:bodyPr wrap="square" lIns="0" tIns="0" rIns="0" bIns="0" rtlCol="0"/>
          <a:lstStyle/>
          <a:p>
            <a:endParaRPr/>
          </a:p>
        </p:txBody>
      </p:sp>
      <p:sp>
        <p:nvSpPr>
          <p:cNvPr id="48" name="object 48"/>
          <p:cNvSpPr/>
          <p:nvPr/>
        </p:nvSpPr>
        <p:spPr>
          <a:xfrm>
            <a:off x="614806" y="7521652"/>
            <a:ext cx="623570" cy="0"/>
          </a:xfrm>
          <a:custGeom>
            <a:avLst/>
            <a:gdLst/>
            <a:ahLst/>
            <a:cxnLst/>
            <a:rect l="l" t="t" r="r" b="b"/>
            <a:pathLst>
              <a:path w="623569">
                <a:moveTo>
                  <a:pt x="0" y="0"/>
                </a:moveTo>
                <a:lnTo>
                  <a:pt x="623539" y="0"/>
                </a:lnTo>
              </a:path>
            </a:pathLst>
          </a:custGeom>
          <a:ln w="9227">
            <a:solidFill>
              <a:srgbClr val="FFFFFF"/>
            </a:solidFill>
          </a:ln>
        </p:spPr>
        <p:txBody>
          <a:bodyPr wrap="square" lIns="0" tIns="0" rIns="0" bIns="0" rtlCol="0"/>
          <a:lstStyle/>
          <a:p>
            <a:endParaRPr/>
          </a:p>
        </p:txBody>
      </p:sp>
      <p:sp>
        <p:nvSpPr>
          <p:cNvPr id="49" name="object 49"/>
          <p:cNvSpPr/>
          <p:nvPr/>
        </p:nvSpPr>
        <p:spPr>
          <a:xfrm>
            <a:off x="619647" y="729945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50" name="object 50"/>
          <p:cNvSpPr/>
          <p:nvPr/>
        </p:nvSpPr>
        <p:spPr>
          <a:xfrm>
            <a:off x="624488" y="7304210"/>
            <a:ext cx="614045" cy="0"/>
          </a:xfrm>
          <a:custGeom>
            <a:avLst/>
            <a:gdLst/>
            <a:ahLst/>
            <a:cxnLst/>
            <a:rect l="l" t="t" r="r" b="b"/>
            <a:pathLst>
              <a:path w="614044">
                <a:moveTo>
                  <a:pt x="0" y="0"/>
                </a:moveTo>
                <a:lnTo>
                  <a:pt x="613858" y="0"/>
                </a:lnTo>
              </a:path>
            </a:pathLst>
          </a:custGeom>
          <a:ln w="9525">
            <a:solidFill>
              <a:srgbClr val="9F9F9F"/>
            </a:solidFill>
          </a:ln>
        </p:spPr>
        <p:txBody>
          <a:bodyPr wrap="square" lIns="0" tIns="0" rIns="0" bIns="0" rtlCol="0"/>
          <a:lstStyle/>
          <a:p>
            <a:endParaRPr/>
          </a:p>
        </p:txBody>
      </p:sp>
      <p:sp>
        <p:nvSpPr>
          <p:cNvPr id="51" name="object 51"/>
          <p:cNvSpPr/>
          <p:nvPr/>
        </p:nvSpPr>
        <p:spPr>
          <a:xfrm>
            <a:off x="1233505" y="730898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52" name="object 52"/>
          <p:cNvSpPr/>
          <p:nvPr/>
        </p:nvSpPr>
        <p:spPr>
          <a:xfrm>
            <a:off x="624488" y="7512276"/>
            <a:ext cx="604520" cy="0"/>
          </a:xfrm>
          <a:custGeom>
            <a:avLst/>
            <a:gdLst/>
            <a:ahLst/>
            <a:cxnLst/>
            <a:rect l="l" t="t" r="r" b="b"/>
            <a:pathLst>
              <a:path w="604519">
                <a:moveTo>
                  <a:pt x="0" y="0"/>
                </a:moveTo>
                <a:lnTo>
                  <a:pt x="604177" y="0"/>
                </a:lnTo>
              </a:path>
            </a:pathLst>
          </a:custGeom>
          <a:ln w="9525">
            <a:solidFill>
              <a:srgbClr val="E2E2E2"/>
            </a:solidFill>
          </a:ln>
        </p:spPr>
        <p:txBody>
          <a:bodyPr wrap="square" lIns="0" tIns="0" rIns="0" bIns="0" rtlCol="0"/>
          <a:lstStyle/>
          <a:p>
            <a:endParaRPr/>
          </a:p>
        </p:txBody>
      </p:sp>
      <p:sp>
        <p:nvSpPr>
          <p:cNvPr id="53" name="object 53"/>
          <p:cNvSpPr/>
          <p:nvPr/>
        </p:nvSpPr>
        <p:spPr>
          <a:xfrm>
            <a:off x="629177" y="7308970"/>
            <a:ext cx="0" cy="198755"/>
          </a:xfrm>
          <a:custGeom>
            <a:avLst/>
            <a:gdLst/>
            <a:ahLst/>
            <a:cxnLst/>
            <a:rect l="l" t="t" r="r" b="b"/>
            <a:pathLst>
              <a:path h="198754">
                <a:moveTo>
                  <a:pt x="0" y="0"/>
                </a:moveTo>
                <a:lnTo>
                  <a:pt x="0" y="198542"/>
                </a:lnTo>
              </a:path>
            </a:pathLst>
          </a:custGeom>
          <a:ln w="9378">
            <a:solidFill>
              <a:srgbClr val="696969"/>
            </a:solidFill>
          </a:ln>
        </p:spPr>
        <p:txBody>
          <a:bodyPr wrap="square" lIns="0" tIns="0" rIns="0" bIns="0" rtlCol="0"/>
          <a:lstStyle/>
          <a:p>
            <a:endParaRPr/>
          </a:p>
        </p:txBody>
      </p:sp>
      <p:sp>
        <p:nvSpPr>
          <p:cNvPr id="54" name="object 54"/>
          <p:cNvSpPr/>
          <p:nvPr/>
        </p:nvSpPr>
        <p:spPr>
          <a:xfrm>
            <a:off x="633867" y="7313737"/>
            <a:ext cx="594995" cy="0"/>
          </a:xfrm>
          <a:custGeom>
            <a:avLst/>
            <a:gdLst/>
            <a:ahLst/>
            <a:cxnLst/>
            <a:rect l="l" t="t" r="r" b="b"/>
            <a:pathLst>
              <a:path w="594994">
                <a:moveTo>
                  <a:pt x="0" y="0"/>
                </a:moveTo>
                <a:lnTo>
                  <a:pt x="594807" y="0"/>
                </a:lnTo>
              </a:path>
            </a:pathLst>
          </a:custGeom>
          <a:ln w="9525">
            <a:solidFill>
              <a:srgbClr val="696969"/>
            </a:solidFill>
          </a:ln>
        </p:spPr>
        <p:txBody>
          <a:bodyPr wrap="square" lIns="0" tIns="0" rIns="0" bIns="0" rtlCol="0"/>
          <a:lstStyle/>
          <a:p>
            <a:endParaRPr/>
          </a:p>
        </p:txBody>
      </p:sp>
      <p:sp>
        <p:nvSpPr>
          <p:cNvPr id="55" name="object 55"/>
          <p:cNvSpPr/>
          <p:nvPr/>
        </p:nvSpPr>
        <p:spPr>
          <a:xfrm>
            <a:off x="633867" y="7318497"/>
            <a:ext cx="594995" cy="189230"/>
          </a:xfrm>
          <a:custGeom>
            <a:avLst/>
            <a:gdLst/>
            <a:ahLst/>
            <a:cxnLst/>
            <a:rect l="l" t="t" r="r" b="b"/>
            <a:pathLst>
              <a:path w="594994" h="189229">
                <a:moveTo>
                  <a:pt x="594807" y="0"/>
                </a:moveTo>
                <a:lnTo>
                  <a:pt x="0" y="0"/>
                </a:lnTo>
                <a:lnTo>
                  <a:pt x="0" y="189016"/>
                </a:lnTo>
                <a:lnTo>
                  <a:pt x="594807" y="189016"/>
                </a:lnTo>
                <a:lnTo>
                  <a:pt x="594807" y="0"/>
                </a:lnTo>
                <a:close/>
              </a:path>
            </a:pathLst>
          </a:custGeom>
          <a:solidFill>
            <a:srgbClr val="FFFFFF"/>
          </a:solidFill>
        </p:spPr>
        <p:txBody>
          <a:bodyPr wrap="square" lIns="0" tIns="0" rIns="0" bIns="0" rtlCol="0"/>
          <a:lstStyle/>
          <a:p>
            <a:endParaRPr/>
          </a:p>
        </p:txBody>
      </p:sp>
      <p:sp>
        <p:nvSpPr>
          <p:cNvPr id="56" name="object 56"/>
          <p:cNvSpPr/>
          <p:nvPr/>
        </p:nvSpPr>
        <p:spPr>
          <a:xfrm>
            <a:off x="5551296" y="8287257"/>
            <a:ext cx="2221230" cy="1089660"/>
          </a:xfrm>
          <a:custGeom>
            <a:avLst/>
            <a:gdLst/>
            <a:ahLst/>
            <a:cxnLst/>
            <a:rect l="l" t="t" r="r" b="b"/>
            <a:pathLst>
              <a:path w="2221229" h="1089659">
                <a:moveTo>
                  <a:pt x="0" y="1089609"/>
                </a:moveTo>
                <a:lnTo>
                  <a:pt x="2221103" y="1089609"/>
                </a:lnTo>
                <a:lnTo>
                  <a:pt x="2221103" y="0"/>
                </a:lnTo>
                <a:lnTo>
                  <a:pt x="0" y="0"/>
                </a:lnTo>
                <a:lnTo>
                  <a:pt x="0" y="1089609"/>
                </a:lnTo>
                <a:close/>
              </a:path>
            </a:pathLst>
          </a:custGeom>
          <a:solidFill>
            <a:srgbClr val="F0F0F0"/>
          </a:solidFill>
        </p:spPr>
        <p:txBody>
          <a:bodyPr wrap="square" lIns="0" tIns="0" rIns="0" bIns="0" rtlCol="0"/>
          <a:lstStyle/>
          <a:p>
            <a:endParaRPr/>
          </a:p>
        </p:txBody>
      </p:sp>
      <p:sp>
        <p:nvSpPr>
          <p:cNvPr id="57" name="object 57"/>
          <p:cNvSpPr/>
          <p:nvPr/>
        </p:nvSpPr>
        <p:spPr>
          <a:xfrm>
            <a:off x="5645784" y="8305545"/>
            <a:ext cx="1930400" cy="1905"/>
          </a:xfrm>
          <a:custGeom>
            <a:avLst/>
            <a:gdLst/>
            <a:ahLst/>
            <a:cxnLst/>
            <a:rect l="l" t="t" r="r" b="b"/>
            <a:pathLst>
              <a:path w="1930400" h="1904">
                <a:moveTo>
                  <a:pt x="0" y="1523"/>
                </a:moveTo>
                <a:lnTo>
                  <a:pt x="1930018" y="1523"/>
                </a:lnTo>
                <a:lnTo>
                  <a:pt x="1930018" y="0"/>
                </a:lnTo>
                <a:lnTo>
                  <a:pt x="0" y="0"/>
                </a:lnTo>
                <a:lnTo>
                  <a:pt x="0" y="1523"/>
                </a:lnTo>
                <a:close/>
              </a:path>
            </a:pathLst>
          </a:custGeom>
          <a:solidFill>
            <a:srgbClr val="FFFFFF"/>
          </a:solidFill>
        </p:spPr>
        <p:txBody>
          <a:bodyPr wrap="square" lIns="0" tIns="0" rIns="0" bIns="0" rtlCol="0"/>
          <a:lstStyle/>
          <a:p>
            <a:endParaRPr/>
          </a:p>
        </p:txBody>
      </p:sp>
      <p:sp>
        <p:nvSpPr>
          <p:cNvPr id="58" name="object 58"/>
          <p:cNvSpPr/>
          <p:nvPr/>
        </p:nvSpPr>
        <p:spPr>
          <a:xfrm>
            <a:off x="5645784" y="8383269"/>
            <a:ext cx="1930400" cy="260985"/>
          </a:xfrm>
          <a:custGeom>
            <a:avLst/>
            <a:gdLst/>
            <a:ahLst/>
            <a:cxnLst/>
            <a:rect l="l" t="t" r="r" b="b"/>
            <a:pathLst>
              <a:path w="1930400" h="260984">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59" name="object 59"/>
          <p:cNvSpPr/>
          <p:nvPr/>
        </p:nvSpPr>
        <p:spPr>
          <a:xfrm>
            <a:off x="5798184" y="8381745"/>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0" name="object 60"/>
          <p:cNvSpPr/>
          <p:nvPr/>
        </p:nvSpPr>
        <p:spPr>
          <a:xfrm>
            <a:off x="5798311" y="838149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61" name="object 61"/>
          <p:cNvSpPr/>
          <p:nvPr/>
        </p:nvSpPr>
        <p:spPr>
          <a:xfrm>
            <a:off x="5941190" y="838149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62" name="object 62"/>
          <p:cNvSpPr/>
          <p:nvPr/>
        </p:nvSpPr>
        <p:spPr>
          <a:xfrm>
            <a:off x="5807836" y="8428818"/>
            <a:ext cx="123830" cy="122933"/>
          </a:xfrm>
          <a:prstGeom prst="rect">
            <a:avLst/>
          </a:prstGeom>
          <a:blipFill>
            <a:blip r:embed="rId3" cstate="print"/>
            <a:stretch>
              <a:fillRect/>
            </a:stretch>
          </a:blipFill>
        </p:spPr>
        <p:txBody>
          <a:bodyPr wrap="square" lIns="0" tIns="0" rIns="0" bIns="0" rtlCol="0"/>
          <a:lstStyle/>
          <a:p>
            <a:endParaRPr/>
          </a:p>
        </p:txBody>
      </p:sp>
      <p:sp>
        <p:nvSpPr>
          <p:cNvPr id="63" name="object 63"/>
          <p:cNvSpPr/>
          <p:nvPr/>
        </p:nvSpPr>
        <p:spPr>
          <a:xfrm>
            <a:off x="5647309" y="864387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64" name="object 64"/>
          <p:cNvSpPr/>
          <p:nvPr/>
        </p:nvSpPr>
        <p:spPr>
          <a:xfrm>
            <a:off x="5647309" y="8307069"/>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FFFFF"/>
          </a:solidFill>
        </p:spPr>
        <p:txBody>
          <a:bodyPr wrap="square" lIns="0" tIns="0" rIns="0" bIns="0" rtlCol="0"/>
          <a:lstStyle/>
          <a:p>
            <a:endParaRPr/>
          </a:p>
        </p:txBody>
      </p:sp>
      <p:sp>
        <p:nvSpPr>
          <p:cNvPr id="65" name="object 65"/>
          <p:cNvSpPr/>
          <p:nvPr/>
        </p:nvSpPr>
        <p:spPr>
          <a:xfrm>
            <a:off x="5798311" y="881392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66" name="object 66"/>
          <p:cNvSpPr/>
          <p:nvPr/>
        </p:nvSpPr>
        <p:spPr>
          <a:xfrm>
            <a:off x="5941190" y="881392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67" name="object 67"/>
          <p:cNvSpPr/>
          <p:nvPr/>
        </p:nvSpPr>
        <p:spPr>
          <a:xfrm>
            <a:off x="5807836" y="8861252"/>
            <a:ext cx="123830" cy="122933"/>
          </a:xfrm>
          <a:prstGeom prst="rect">
            <a:avLst/>
          </a:prstGeom>
          <a:blipFill>
            <a:blip r:embed="rId4" cstate="print"/>
            <a:stretch>
              <a:fillRect/>
            </a:stretch>
          </a:blipFill>
        </p:spPr>
        <p:txBody>
          <a:bodyPr wrap="square" lIns="0" tIns="0" rIns="0" bIns="0" rtlCol="0"/>
          <a:lstStyle/>
          <a:p>
            <a:endParaRPr/>
          </a:p>
        </p:txBody>
      </p:sp>
      <p:graphicFrame>
        <p:nvGraphicFramePr>
          <p:cNvPr id="68" name="object 68"/>
          <p:cNvGraphicFramePr>
            <a:graphicFrameLocks noGrp="1"/>
          </p:cNvGraphicFramePr>
          <p:nvPr>
            <p:extLst>
              <p:ext uri="{D42A27DB-BD31-4B8C-83A1-F6EECF244321}">
                <p14:modId xmlns:p14="http://schemas.microsoft.com/office/powerpoint/2010/main" val="3234095342"/>
              </p:ext>
            </p:extLst>
          </p:nvPr>
        </p:nvGraphicFramePr>
        <p:xfrm>
          <a:off x="457200" y="457200"/>
          <a:ext cx="7310753" cy="8995864"/>
        </p:xfrm>
        <a:graphic>
          <a:graphicData uri="http://schemas.openxmlformats.org/drawingml/2006/table">
            <a:tbl>
              <a:tblPr firstRow="1" bandRow="1">
                <a:tableStyleId>{2D5ABB26-0587-4C30-8999-92F81FD0307C}</a:tableStyleId>
              </a:tblPr>
              <a:tblGrid>
                <a:gridCol w="4998085">
                  <a:extLst>
                    <a:ext uri="{9D8B030D-6E8A-4147-A177-3AD203B41FA5}">
                      <a16:colId xmlns:a16="http://schemas.microsoft.com/office/drawing/2014/main" val="20000"/>
                    </a:ext>
                  </a:extLst>
                </a:gridCol>
                <a:gridCol w="186054">
                  <a:extLst>
                    <a:ext uri="{9D8B030D-6E8A-4147-A177-3AD203B41FA5}">
                      <a16:colId xmlns:a16="http://schemas.microsoft.com/office/drawing/2014/main" val="20001"/>
                    </a:ext>
                  </a:extLst>
                </a:gridCol>
                <a:gridCol w="152400">
                  <a:extLst>
                    <a:ext uri="{9D8B030D-6E8A-4147-A177-3AD203B41FA5}">
                      <a16:colId xmlns:a16="http://schemas.microsoft.com/office/drawing/2014/main" val="20002"/>
                    </a:ext>
                  </a:extLst>
                </a:gridCol>
                <a:gridCol w="257175">
                  <a:extLst>
                    <a:ext uri="{9D8B030D-6E8A-4147-A177-3AD203B41FA5}">
                      <a16:colId xmlns:a16="http://schemas.microsoft.com/office/drawing/2014/main" val="20003"/>
                    </a:ext>
                  </a:extLst>
                </a:gridCol>
                <a:gridCol w="1717039">
                  <a:extLst>
                    <a:ext uri="{9D8B030D-6E8A-4147-A177-3AD203B41FA5}">
                      <a16:colId xmlns:a16="http://schemas.microsoft.com/office/drawing/2014/main" val="20004"/>
                    </a:ext>
                  </a:extLst>
                </a:gridCol>
              </a:tblGrid>
              <a:tr h="1643126">
                <a:tc gridSpan="5">
                  <a:txBody>
                    <a:bodyPr/>
                    <a:lstStyle/>
                    <a:p>
                      <a:pPr marL="152400">
                        <a:lnSpc>
                          <a:spcPct val="100000"/>
                        </a:lnSpc>
                        <a:spcBef>
                          <a:spcPts val="550"/>
                        </a:spcBef>
                      </a:pPr>
                      <a:r>
                        <a:rPr sz="1200" b="1" spc="-5" dirty="0">
                          <a:latin typeface="Times New Roman"/>
                          <a:cs typeface="Times New Roman"/>
                        </a:rPr>
                        <a:t>Field</a:t>
                      </a:r>
                      <a:r>
                        <a:rPr sz="1200" b="1" dirty="0">
                          <a:latin typeface="Times New Roman"/>
                          <a:cs typeface="Times New Roman"/>
                        </a:rPr>
                        <a:t> </a:t>
                      </a:r>
                      <a:r>
                        <a:rPr sz="1200" b="1" spc="-5" dirty="0">
                          <a:latin typeface="Times New Roman"/>
                          <a:cs typeface="Times New Roman"/>
                        </a:rPr>
                        <a:t>Number:</a:t>
                      </a:r>
                      <a:endParaRPr sz="1200" dirty="0">
                        <a:latin typeface="Times New Roman"/>
                        <a:cs typeface="Times New Roman"/>
                      </a:endParaRPr>
                    </a:p>
                    <a:p>
                      <a:pPr marL="152400">
                        <a:lnSpc>
                          <a:spcPct val="100000"/>
                        </a:lnSpc>
                        <a:spcBef>
                          <a:spcPts val="625"/>
                        </a:spcBef>
                      </a:pPr>
                      <a:r>
                        <a:rPr sz="1200" spc="-5" dirty="0">
                          <a:latin typeface="Times New Roman"/>
                          <a:cs typeface="Times New Roman"/>
                        </a:rPr>
                        <a:t>You can </a:t>
                      </a:r>
                      <a:r>
                        <a:rPr sz="1200" dirty="0">
                          <a:latin typeface="Times New Roman"/>
                          <a:cs typeface="Times New Roman"/>
                        </a:rPr>
                        <a:t>enter multiple </a:t>
                      </a:r>
                      <a:r>
                        <a:rPr sz="1200" spc="-5" dirty="0">
                          <a:latin typeface="Times New Roman"/>
                          <a:cs typeface="Times New Roman"/>
                        </a:rPr>
                        <a:t>field numbers here. </a:t>
                      </a:r>
                      <a:r>
                        <a:rPr sz="1200" dirty="0">
                          <a:latin typeface="Times New Roman"/>
                          <a:cs typeface="Times New Roman"/>
                        </a:rPr>
                        <a:t>(Separate </a:t>
                      </a:r>
                      <a:r>
                        <a:rPr sz="1200" spc="-5" dirty="0">
                          <a:latin typeface="Times New Roman"/>
                          <a:cs typeface="Times New Roman"/>
                        </a:rPr>
                        <a:t>with </a:t>
                      </a:r>
                      <a:r>
                        <a:rPr sz="1200" dirty="0">
                          <a:latin typeface="Times New Roman"/>
                          <a:cs typeface="Times New Roman"/>
                        </a:rPr>
                        <a:t>a</a:t>
                      </a:r>
                      <a:r>
                        <a:rPr sz="1200" spc="20" dirty="0">
                          <a:latin typeface="Times New Roman"/>
                          <a:cs typeface="Times New Roman"/>
                        </a:rPr>
                        <a:t> </a:t>
                      </a:r>
                      <a:r>
                        <a:rPr sz="1200" spc="-5" dirty="0">
                          <a:latin typeface="Times New Roman"/>
                          <a:cs typeface="Times New Roman"/>
                        </a:rPr>
                        <a:t>comma)</a:t>
                      </a:r>
                      <a:endParaRPr sz="1200" dirty="0">
                        <a:latin typeface="Times New Roman"/>
                        <a:cs typeface="Times New Roman"/>
                      </a:endParaRPr>
                    </a:p>
                    <a:p>
                      <a:pPr>
                        <a:lnSpc>
                          <a:spcPct val="100000"/>
                        </a:lnSpc>
                      </a:pPr>
                      <a:endParaRPr sz="1150" dirty="0">
                        <a:latin typeface="Times New Roman"/>
                        <a:cs typeface="Times New Roman"/>
                      </a:endParaRPr>
                    </a:p>
                    <a:p>
                      <a:pPr marL="152400">
                        <a:lnSpc>
                          <a:spcPct val="100000"/>
                        </a:lnSpc>
                      </a:pPr>
                      <a:r>
                        <a:rPr sz="1200" b="1" spc="-5" dirty="0">
                          <a:latin typeface="Times New Roman"/>
                          <a:cs typeface="Times New Roman"/>
                        </a:rPr>
                        <a:t>Current Crop:</a:t>
                      </a:r>
                      <a:endParaRPr sz="1200" dirty="0">
                        <a:latin typeface="Times New Roman"/>
                        <a:cs typeface="Times New Roman"/>
                      </a:endParaRPr>
                    </a:p>
                    <a:p>
                      <a:pPr>
                        <a:lnSpc>
                          <a:spcPct val="100000"/>
                        </a:lnSpc>
                        <a:spcBef>
                          <a:spcPts val="35"/>
                        </a:spcBef>
                      </a:pPr>
                      <a:endParaRPr sz="1700" dirty="0">
                        <a:latin typeface="Times New Roman"/>
                        <a:cs typeface="Times New Roman"/>
                      </a:endParaRPr>
                    </a:p>
                    <a:p>
                      <a:pPr marL="152400">
                        <a:lnSpc>
                          <a:spcPct val="100000"/>
                        </a:lnSpc>
                      </a:pPr>
                      <a:r>
                        <a:rPr sz="1200" b="1" spc="-5" dirty="0">
                          <a:latin typeface="Times New Roman"/>
                          <a:cs typeface="Times New Roman"/>
                        </a:rPr>
                        <a:t>If Other Please Specify</a:t>
                      </a:r>
                      <a:r>
                        <a:rPr sz="1200" b="1" spc="5" dirty="0">
                          <a:latin typeface="Times New Roman"/>
                          <a:cs typeface="Times New Roman"/>
                        </a:rPr>
                        <a:t> </a:t>
                      </a:r>
                      <a:r>
                        <a:rPr sz="1200" b="1" spc="-5" dirty="0">
                          <a:latin typeface="Times New Roman"/>
                          <a:cs typeface="Times New Roman"/>
                        </a:rPr>
                        <a:t>Crop:</a:t>
                      </a:r>
                      <a:endParaRPr sz="1200" dirty="0">
                        <a:latin typeface="Times New Roman"/>
                        <a:cs typeface="Times New Roman"/>
                      </a:endParaRPr>
                    </a:p>
                    <a:p>
                      <a:pPr marL="152400">
                        <a:lnSpc>
                          <a:spcPct val="100000"/>
                        </a:lnSpc>
                        <a:spcBef>
                          <a:spcPts val="625"/>
                        </a:spcBef>
                      </a:pPr>
                      <a:r>
                        <a:rPr sz="1200" spc="-5" dirty="0">
                          <a:latin typeface="Times New Roman"/>
                          <a:cs typeface="Times New Roman"/>
                        </a:rPr>
                        <a:t>You can </a:t>
                      </a:r>
                      <a:r>
                        <a:rPr sz="1200" dirty="0">
                          <a:latin typeface="Times New Roman"/>
                          <a:cs typeface="Times New Roman"/>
                        </a:rPr>
                        <a:t>enter multiple crops </a:t>
                      </a:r>
                      <a:r>
                        <a:rPr sz="1200" spc="-5" dirty="0">
                          <a:latin typeface="Times New Roman"/>
                          <a:cs typeface="Times New Roman"/>
                        </a:rPr>
                        <a:t>here. </a:t>
                      </a:r>
                      <a:r>
                        <a:rPr sz="1200" dirty="0">
                          <a:latin typeface="Times New Roman"/>
                          <a:cs typeface="Times New Roman"/>
                        </a:rPr>
                        <a:t>(Separate with a</a:t>
                      </a:r>
                      <a:r>
                        <a:rPr sz="1200" spc="-5" dirty="0">
                          <a:latin typeface="Times New Roman"/>
                          <a:cs typeface="Times New Roman"/>
                        </a:rPr>
                        <a:t> comma)</a:t>
                      </a:r>
                      <a:endParaRPr sz="1200" dirty="0">
                        <a:latin typeface="Times New Roman"/>
                        <a:cs typeface="Times New Roman"/>
                      </a:endParaRPr>
                    </a:p>
                  </a:txBody>
                  <a:tcPr marL="0" marR="0" marT="69850" marB="0">
                    <a:lnL w="9525">
                      <a:solidFill>
                        <a:srgbClr val="CCCCCC"/>
                      </a:solidFill>
                      <a:prstDash val="solid"/>
                    </a:lnL>
                    <a:lnT w="9525">
                      <a:solidFill>
                        <a:srgbClr val="CCCCCC"/>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2323716">
                <a:tc>
                  <a:txBody>
                    <a:bodyPr/>
                    <a:lstStyle/>
                    <a:p>
                      <a:pPr marL="152400">
                        <a:lnSpc>
                          <a:spcPct val="100000"/>
                        </a:lnSpc>
                        <a:spcBef>
                          <a:spcPts val="1235"/>
                        </a:spcBef>
                      </a:pPr>
                      <a:r>
                        <a:rPr sz="1800" spc="-5" dirty="0">
                          <a:latin typeface="Arial"/>
                          <a:cs typeface="Arial"/>
                        </a:rPr>
                        <a:t>Site</a:t>
                      </a:r>
                      <a:r>
                        <a:rPr sz="1800" spc="-15" dirty="0">
                          <a:latin typeface="Arial"/>
                          <a:cs typeface="Arial"/>
                        </a:rPr>
                        <a:t> </a:t>
                      </a:r>
                      <a:r>
                        <a:rPr sz="1800" spc="-5" dirty="0">
                          <a:latin typeface="Arial"/>
                          <a:cs typeface="Arial"/>
                        </a:rPr>
                        <a:t>Conditions</a:t>
                      </a:r>
                      <a:endParaRPr sz="1800">
                        <a:latin typeface="Arial"/>
                        <a:cs typeface="Arial"/>
                      </a:endParaRPr>
                    </a:p>
                    <a:p>
                      <a:pPr>
                        <a:lnSpc>
                          <a:spcPct val="100000"/>
                        </a:lnSpc>
                        <a:spcBef>
                          <a:spcPts val="45"/>
                        </a:spcBef>
                      </a:pPr>
                      <a:endParaRPr sz="2350">
                        <a:latin typeface="Times New Roman"/>
                        <a:cs typeface="Times New Roman"/>
                      </a:endParaRPr>
                    </a:p>
                    <a:p>
                      <a:pPr marL="448309">
                        <a:lnSpc>
                          <a:spcPct val="100000"/>
                        </a:lnSpc>
                      </a:pPr>
                      <a:r>
                        <a:rPr sz="1200" spc="-5" dirty="0">
                          <a:latin typeface="Times New Roman"/>
                          <a:cs typeface="Times New Roman"/>
                        </a:rPr>
                        <a:t>Under </a:t>
                      </a:r>
                      <a:r>
                        <a:rPr sz="1200" dirty="0">
                          <a:latin typeface="Times New Roman"/>
                          <a:cs typeface="Times New Roman"/>
                        </a:rPr>
                        <a:t>Cultivation</a:t>
                      </a:r>
                      <a:endParaRPr sz="1200">
                        <a:latin typeface="Times New Roman"/>
                        <a:cs typeface="Times New Roman"/>
                      </a:endParaRPr>
                    </a:p>
                    <a:p>
                      <a:pPr marL="448309" marR="1911350">
                        <a:lnSpc>
                          <a:spcPct val="142900"/>
                        </a:lnSpc>
                        <a:spcBef>
                          <a:spcPts val="10"/>
                        </a:spcBef>
                      </a:pPr>
                      <a:r>
                        <a:rPr sz="1200" spc="-5" dirty="0">
                          <a:latin typeface="Times New Roman"/>
                          <a:cs typeface="Times New Roman"/>
                        </a:rPr>
                        <a:t>Currently Idled (In-between </a:t>
                      </a:r>
                      <a:r>
                        <a:rPr sz="1200" dirty="0">
                          <a:latin typeface="Times New Roman"/>
                          <a:cs typeface="Times New Roman"/>
                        </a:rPr>
                        <a:t>crops)  </a:t>
                      </a:r>
                      <a:r>
                        <a:rPr sz="1200" spc="-5" dirty="0">
                          <a:latin typeface="Times New Roman"/>
                          <a:cs typeface="Times New Roman"/>
                        </a:rPr>
                        <a:t>Currently Fallowed (Idle </a:t>
                      </a:r>
                      <a:r>
                        <a:rPr sz="1200" dirty="0">
                          <a:latin typeface="Times New Roman"/>
                          <a:cs typeface="Times New Roman"/>
                        </a:rPr>
                        <a:t>more than 1 </a:t>
                      </a:r>
                      <a:r>
                        <a:rPr sz="1200" spc="-5" dirty="0">
                          <a:latin typeface="Times New Roman"/>
                          <a:cs typeface="Times New Roman"/>
                        </a:rPr>
                        <a:t>year)  Used </a:t>
                      </a:r>
                      <a:r>
                        <a:rPr sz="1200" dirty="0">
                          <a:latin typeface="Times New Roman"/>
                          <a:cs typeface="Times New Roman"/>
                        </a:rPr>
                        <a:t>for other </a:t>
                      </a:r>
                      <a:r>
                        <a:rPr sz="1200" spc="-5" dirty="0">
                          <a:latin typeface="Times New Roman"/>
                          <a:cs typeface="Times New Roman"/>
                        </a:rPr>
                        <a:t>Purposes (i.e. Duck</a:t>
                      </a:r>
                      <a:r>
                        <a:rPr sz="1200" spc="10" dirty="0">
                          <a:latin typeface="Times New Roman"/>
                          <a:cs typeface="Times New Roman"/>
                        </a:rPr>
                        <a:t> </a:t>
                      </a:r>
                      <a:r>
                        <a:rPr sz="1200" spc="-5" dirty="0">
                          <a:latin typeface="Times New Roman"/>
                          <a:cs typeface="Times New Roman"/>
                        </a:rPr>
                        <a:t>Ponds)</a:t>
                      </a:r>
                      <a:endParaRPr sz="1200">
                        <a:latin typeface="Times New Roman"/>
                        <a:cs typeface="Times New Roman"/>
                      </a:endParaRPr>
                    </a:p>
                    <a:p>
                      <a:pPr>
                        <a:lnSpc>
                          <a:spcPct val="100000"/>
                        </a:lnSpc>
                      </a:pPr>
                      <a:endParaRPr sz="1800">
                        <a:latin typeface="Times New Roman"/>
                        <a:cs typeface="Times New Roman"/>
                      </a:endParaRPr>
                    </a:p>
                    <a:p>
                      <a:pPr marL="152400">
                        <a:lnSpc>
                          <a:spcPct val="100000"/>
                        </a:lnSpc>
                      </a:pPr>
                      <a:r>
                        <a:rPr sz="1350" dirty="0">
                          <a:latin typeface="Arial"/>
                          <a:cs typeface="Arial"/>
                        </a:rPr>
                        <a:t>Please </a:t>
                      </a:r>
                      <a:r>
                        <a:rPr sz="1350" spc="-5" dirty="0">
                          <a:latin typeface="Arial"/>
                          <a:cs typeface="Arial"/>
                        </a:rPr>
                        <a:t>specify the other uses.</a:t>
                      </a:r>
                      <a:endParaRPr sz="1350">
                        <a:latin typeface="Arial"/>
                        <a:cs typeface="Arial"/>
                      </a:endParaRPr>
                    </a:p>
                  </a:txBody>
                  <a:tcPr marL="0" marR="0" marT="156845" marB="0">
                    <a:lnL w="9525">
                      <a:solidFill>
                        <a:srgbClr val="CCCCCC"/>
                      </a:solidFill>
                      <a:prstDash val="solid"/>
                    </a:lnL>
                    <a:lnB w="12700">
                      <a:solidFill>
                        <a:srgbClr val="696969"/>
                      </a:solidFill>
                      <a:prstDash val="solid"/>
                    </a:lnB>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dirty="0">
                        <a:latin typeface="Times New Roman"/>
                        <a:cs typeface="Times New Roman"/>
                      </a:endParaRPr>
                    </a:p>
                  </a:txBody>
                  <a:tcPr marL="0" marR="0" marT="0" marB="0"/>
                </a:tc>
                <a:extLst>
                  <a:ext uri="{0D108BD9-81ED-4DB2-BD59-A6C34878D82A}">
                    <a16:rowId xmlns:a16="http://schemas.microsoft.com/office/drawing/2014/main" val="10001"/>
                  </a:ext>
                </a:extLst>
              </a:tr>
              <a:tr h="203302">
                <a:tc>
                  <a:txBody>
                    <a:bodyPr/>
                    <a:lstStyle/>
                    <a:p>
                      <a:pPr>
                        <a:lnSpc>
                          <a:spcPct val="100000"/>
                        </a:lnSpc>
                      </a:pPr>
                      <a:endParaRPr sz="1200">
                        <a:latin typeface="Times New Roman"/>
                        <a:cs typeface="Times New Roman"/>
                      </a:endParaRPr>
                    </a:p>
                  </a:txBody>
                  <a:tcPr marL="0" marR="0" marT="0" marB="0">
                    <a:lnL w="9525">
                      <a:solidFill>
                        <a:srgbClr val="CCCCCC"/>
                      </a:solidFill>
                      <a:prstDash val="solid"/>
                    </a:lnL>
                    <a:lnT w="12700">
                      <a:solidFill>
                        <a:srgbClr val="696969"/>
                      </a:solidFill>
                      <a:prstDash val="solid"/>
                    </a:lnT>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extLst>
                  <a:ext uri="{0D108BD9-81ED-4DB2-BD59-A6C34878D82A}">
                    <a16:rowId xmlns:a16="http://schemas.microsoft.com/office/drawing/2014/main" val="10002"/>
                  </a:ext>
                </a:extLst>
              </a:tr>
              <a:tr h="91594">
                <a:tc>
                  <a:txBody>
                    <a:bodyPr/>
                    <a:lstStyle/>
                    <a:p>
                      <a:pPr>
                        <a:lnSpc>
                          <a:spcPct val="100000"/>
                        </a:lnSpc>
                      </a:pPr>
                      <a:endParaRPr sz="400">
                        <a:latin typeface="Times New Roman"/>
                        <a:cs typeface="Times New Roman"/>
                      </a:endParaRPr>
                    </a:p>
                  </a:txBody>
                  <a:tcPr marL="0" marR="0" marT="0" marB="0">
                    <a:lnL w="9525">
                      <a:solidFill>
                        <a:srgbClr val="CCCCCC"/>
                      </a:solidFill>
                      <a:prstDash val="solid"/>
                    </a:lnL>
                  </a:tcPr>
                </a:tc>
                <a:tc>
                  <a:txBody>
                    <a:bodyPr/>
                    <a:lstStyle/>
                    <a:p>
                      <a:pPr>
                        <a:lnSpc>
                          <a:spcPct val="100000"/>
                        </a:lnSpc>
                      </a:pPr>
                      <a:endParaRPr sz="400">
                        <a:latin typeface="Times New Roman"/>
                        <a:cs typeface="Times New Roman"/>
                      </a:endParaRPr>
                    </a:p>
                  </a:txBody>
                  <a:tcPr marL="0" marR="0" marT="0" marB="0"/>
                </a:tc>
                <a:tc>
                  <a:txBody>
                    <a:bodyPr/>
                    <a:lstStyle/>
                    <a:p>
                      <a:pPr>
                        <a:lnSpc>
                          <a:spcPct val="100000"/>
                        </a:lnSpc>
                      </a:pPr>
                      <a:endParaRPr sz="400">
                        <a:latin typeface="Times New Roman"/>
                        <a:cs typeface="Times New Roman"/>
                      </a:endParaRPr>
                    </a:p>
                  </a:txBody>
                  <a:tcPr marL="0" marR="0" marT="0" marB="0"/>
                </a:tc>
                <a:tc>
                  <a:txBody>
                    <a:bodyPr/>
                    <a:lstStyle/>
                    <a:p>
                      <a:pPr>
                        <a:lnSpc>
                          <a:spcPct val="100000"/>
                        </a:lnSpc>
                      </a:pPr>
                      <a:endParaRPr sz="400">
                        <a:latin typeface="Times New Roman"/>
                        <a:cs typeface="Times New Roman"/>
                      </a:endParaRPr>
                    </a:p>
                  </a:txBody>
                  <a:tcPr marL="0" marR="0" marT="0" marB="0"/>
                </a:tc>
                <a:tc>
                  <a:txBody>
                    <a:bodyPr/>
                    <a:lstStyle/>
                    <a:p>
                      <a:pPr>
                        <a:lnSpc>
                          <a:spcPct val="100000"/>
                        </a:lnSpc>
                      </a:pPr>
                      <a:endParaRPr sz="400">
                        <a:latin typeface="Times New Roman"/>
                        <a:cs typeface="Times New Roman"/>
                      </a:endParaRPr>
                    </a:p>
                  </a:txBody>
                  <a:tcPr marL="0" marR="0" marT="0" marB="0"/>
                </a:tc>
                <a:extLst>
                  <a:ext uri="{0D108BD9-81ED-4DB2-BD59-A6C34878D82A}">
                    <a16:rowId xmlns:a16="http://schemas.microsoft.com/office/drawing/2014/main" val="10003"/>
                  </a:ext>
                </a:extLst>
              </a:tr>
              <a:tr h="2585463">
                <a:tc>
                  <a:txBody>
                    <a:bodyPr/>
                    <a:lstStyle/>
                    <a:p>
                      <a:pPr marL="152400">
                        <a:lnSpc>
                          <a:spcPct val="100000"/>
                        </a:lnSpc>
                        <a:spcBef>
                          <a:spcPts val="1235"/>
                        </a:spcBef>
                      </a:pPr>
                      <a:r>
                        <a:rPr sz="1800" spc="-5" dirty="0">
                          <a:latin typeface="Arial"/>
                          <a:cs typeface="Arial"/>
                        </a:rPr>
                        <a:t>Current or Projected Crops </a:t>
                      </a:r>
                      <a:r>
                        <a:rPr sz="1800" dirty="0">
                          <a:latin typeface="Arial"/>
                          <a:cs typeface="Arial"/>
                        </a:rPr>
                        <a:t>for Next </a:t>
                      </a:r>
                      <a:r>
                        <a:rPr sz="1800" spc="-5" dirty="0">
                          <a:latin typeface="Arial"/>
                          <a:cs typeface="Arial"/>
                        </a:rPr>
                        <a:t>12</a:t>
                      </a:r>
                      <a:r>
                        <a:rPr sz="1800" spc="40" dirty="0">
                          <a:latin typeface="Arial"/>
                          <a:cs typeface="Arial"/>
                        </a:rPr>
                        <a:t> </a:t>
                      </a:r>
                      <a:r>
                        <a:rPr sz="1800" spc="-5" dirty="0">
                          <a:latin typeface="Arial"/>
                          <a:cs typeface="Arial"/>
                        </a:rPr>
                        <a:t>Months</a:t>
                      </a:r>
                      <a:endParaRPr sz="1800" dirty="0">
                        <a:latin typeface="Arial"/>
                        <a:cs typeface="Arial"/>
                      </a:endParaRPr>
                    </a:p>
                    <a:p>
                      <a:pPr>
                        <a:lnSpc>
                          <a:spcPct val="100000"/>
                        </a:lnSpc>
                        <a:spcBef>
                          <a:spcPts val="15"/>
                        </a:spcBef>
                      </a:pPr>
                      <a:endParaRPr sz="1850" dirty="0">
                        <a:latin typeface="Times New Roman"/>
                        <a:cs typeface="Times New Roman"/>
                      </a:endParaRPr>
                    </a:p>
                    <a:p>
                      <a:pPr marL="448309" marR="3214370">
                        <a:lnSpc>
                          <a:spcPct val="142800"/>
                        </a:lnSpc>
                        <a:spcBef>
                          <a:spcPts val="5"/>
                        </a:spcBef>
                      </a:pPr>
                      <a:r>
                        <a:rPr sz="1200" spc="-5" dirty="0">
                          <a:latin typeface="Times New Roman"/>
                          <a:cs typeface="Times New Roman"/>
                        </a:rPr>
                        <a:t>Annual Field </a:t>
                      </a:r>
                      <a:r>
                        <a:rPr sz="1200" dirty="0">
                          <a:latin typeface="Times New Roman"/>
                          <a:cs typeface="Times New Roman"/>
                        </a:rPr>
                        <a:t>Crops  </a:t>
                      </a:r>
                      <a:r>
                        <a:rPr sz="1200" spc="-5" dirty="0">
                          <a:latin typeface="Times New Roman"/>
                          <a:cs typeface="Times New Roman"/>
                        </a:rPr>
                        <a:t>Perennial Field</a:t>
                      </a:r>
                      <a:r>
                        <a:rPr sz="1200" spc="-50" dirty="0">
                          <a:latin typeface="Times New Roman"/>
                          <a:cs typeface="Times New Roman"/>
                        </a:rPr>
                        <a:t> </a:t>
                      </a:r>
                      <a:r>
                        <a:rPr sz="1200" dirty="0">
                          <a:latin typeface="Times New Roman"/>
                          <a:cs typeface="Times New Roman"/>
                        </a:rPr>
                        <a:t>Crops  </a:t>
                      </a:r>
                      <a:r>
                        <a:rPr sz="1200" spc="-5" dirty="0">
                          <a:latin typeface="Times New Roman"/>
                          <a:cs typeface="Times New Roman"/>
                        </a:rPr>
                        <a:t>Vegetable </a:t>
                      </a:r>
                      <a:r>
                        <a:rPr sz="1200" dirty="0">
                          <a:latin typeface="Times New Roman"/>
                          <a:cs typeface="Times New Roman"/>
                        </a:rPr>
                        <a:t>Crops  </a:t>
                      </a:r>
                      <a:r>
                        <a:rPr sz="1200" spc="-5" dirty="0">
                          <a:latin typeface="Times New Roman"/>
                          <a:cs typeface="Times New Roman"/>
                        </a:rPr>
                        <a:t>Orchard</a:t>
                      </a:r>
                      <a:endParaRPr sz="1200" dirty="0">
                        <a:latin typeface="Times New Roman"/>
                        <a:cs typeface="Times New Roman"/>
                      </a:endParaRPr>
                    </a:p>
                    <a:p>
                      <a:pPr marL="448309">
                        <a:lnSpc>
                          <a:spcPct val="100000"/>
                        </a:lnSpc>
                        <a:spcBef>
                          <a:spcPts val="620"/>
                        </a:spcBef>
                      </a:pPr>
                      <a:r>
                        <a:rPr sz="1200" spc="-5" dirty="0">
                          <a:latin typeface="Times New Roman"/>
                          <a:cs typeface="Times New Roman"/>
                        </a:rPr>
                        <a:t>Other</a:t>
                      </a:r>
                      <a:endParaRPr sz="1200" dirty="0">
                        <a:latin typeface="Times New Roman"/>
                        <a:cs typeface="Times New Roman"/>
                      </a:endParaRPr>
                    </a:p>
                    <a:p>
                      <a:pPr>
                        <a:lnSpc>
                          <a:spcPct val="100000"/>
                        </a:lnSpc>
                      </a:pPr>
                      <a:endParaRPr sz="1800" dirty="0">
                        <a:latin typeface="Times New Roman"/>
                        <a:cs typeface="Times New Roman"/>
                      </a:endParaRPr>
                    </a:p>
                    <a:p>
                      <a:pPr marL="152400">
                        <a:lnSpc>
                          <a:spcPct val="100000"/>
                        </a:lnSpc>
                      </a:pPr>
                      <a:r>
                        <a:rPr sz="1350" spc="-5" dirty="0">
                          <a:latin typeface="Arial"/>
                          <a:cs typeface="Arial"/>
                        </a:rPr>
                        <a:t>If </a:t>
                      </a:r>
                      <a:r>
                        <a:rPr sz="1350" dirty="0">
                          <a:latin typeface="Arial"/>
                          <a:cs typeface="Arial"/>
                        </a:rPr>
                        <a:t>"other," please</a:t>
                      </a:r>
                      <a:r>
                        <a:rPr sz="1350" spc="-20" dirty="0">
                          <a:latin typeface="Arial"/>
                          <a:cs typeface="Arial"/>
                        </a:rPr>
                        <a:t> </a:t>
                      </a:r>
                      <a:r>
                        <a:rPr sz="1350" spc="-5" dirty="0">
                          <a:latin typeface="Arial"/>
                          <a:cs typeface="Arial"/>
                        </a:rPr>
                        <a:t>specify.</a:t>
                      </a:r>
                      <a:endParaRPr sz="1350" dirty="0">
                        <a:latin typeface="Arial"/>
                        <a:cs typeface="Arial"/>
                      </a:endParaRPr>
                    </a:p>
                  </a:txBody>
                  <a:tcPr marL="0" marR="0" marT="156845" marB="0"/>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4"/>
                  </a:ext>
                </a:extLst>
              </a:tr>
              <a:tr h="207915">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5"/>
                  </a:ext>
                </a:extLst>
              </a:tr>
              <a:tr h="87235">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6"/>
                  </a:ext>
                </a:extLst>
              </a:tr>
              <a:tr h="606932">
                <a:tc>
                  <a:txBody>
                    <a:bodyPr/>
                    <a:lstStyle/>
                    <a:p>
                      <a:pPr marL="152400">
                        <a:lnSpc>
                          <a:spcPct val="100000"/>
                        </a:lnSpc>
                        <a:spcBef>
                          <a:spcPts val="1235"/>
                        </a:spcBef>
                      </a:pPr>
                      <a:r>
                        <a:rPr sz="1800" u="heavy" spc="-5" dirty="0">
                          <a:uFill>
                            <a:solidFill>
                              <a:srgbClr val="000000"/>
                            </a:solidFill>
                          </a:uFill>
                          <a:latin typeface="Arial"/>
                          <a:cs typeface="Arial"/>
                        </a:rPr>
                        <a:t>Sediment Management</a:t>
                      </a:r>
                      <a:r>
                        <a:rPr sz="1800" u="heavy" spc="10" dirty="0">
                          <a:uFill>
                            <a:solidFill>
                              <a:srgbClr val="000000"/>
                            </a:solidFill>
                          </a:uFill>
                          <a:latin typeface="Arial"/>
                          <a:cs typeface="Arial"/>
                        </a:rPr>
                        <a:t> </a:t>
                      </a:r>
                      <a:r>
                        <a:rPr sz="1800" u="heavy" dirty="0">
                          <a:uFill>
                            <a:solidFill>
                              <a:srgbClr val="000000"/>
                            </a:solidFill>
                          </a:uFill>
                          <a:latin typeface="Arial"/>
                          <a:cs typeface="Arial"/>
                        </a:rPr>
                        <a:t>Practices</a:t>
                      </a:r>
                      <a:endParaRPr sz="1800">
                        <a:latin typeface="Arial"/>
                        <a:cs typeface="Arial"/>
                      </a:endParaRPr>
                    </a:p>
                  </a:txBody>
                  <a:tcPr marL="0" marR="0" marT="156845" marB="0">
                    <a:lnL w="9525">
                      <a:solidFill>
                        <a:srgbClr val="CCCCCC"/>
                      </a:solidFill>
                      <a:prstDash val="solid"/>
                    </a:ln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pPr>
                      <a:endParaRPr sz="1200">
                        <a:latin typeface="Times New Roman"/>
                        <a:cs typeface="Times New Roman"/>
                      </a:endParaRPr>
                    </a:p>
                  </a:txBody>
                  <a:tcPr marL="0" marR="0" marT="0" marB="0"/>
                </a:tc>
                <a:extLst>
                  <a:ext uri="{0D108BD9-81ED-4DB2-BD59-A6C34878D82A}">
                    <a16:rowId xmlns:a16="http://schemas.microsoft.com/office/drawing/2014/main" val="10007"/>
                  </a:ext>
                </a:extLst>
              </a:tr>
              <a:tr h="1246581">
                <a:tc>
                  <a:txBody>
                    <a:bodyPr/>
                    <a:lstStyle/>
                    <a:p>
                      <a:pPr marL="152400">
                        <a:lnSpc>
                          <a:spcPct val="100000"/>
                        </a:lnSpc>
                        <a:spcBef>
                          <a:spcPts val="1265"/>
                        </a:spcBef>
                      </a:pPr>
                      <a:r>
                        <a:rPr sz="1350" spc="-5" dirty="0">
                          <a:latin typeface="Arial"/>
                          <a:cs typeface="Arial"/>
                        </a:rPr>
                        <a:t>Tailwater Ditch Checks or Check</a:t>
                      </a:r>
                      <a:r>
                        <a:rPr sz="1350" spc="10" dirty="0">
                          <a:latin typeface="Arial"/>
                          <a:cs typeface="Arial"/>
                        </a:rPr>
                        <a:t> </a:t>
                      </a:r>
                      <a:r>
                        <a:rPr sz="1350" spc="-5" dirty="0">
                          <a:latin typeface="Arial"/>
                          <a:cs typeface="Arial"/>
                        </a:rPr>
                        <a:t>Dams</a:t>
                      </a:r>
                      <a:endParaRPr sz="1350">
                        <a:latin typeface="Arial"/>
                        <a:cs typeface="Arial"/>
                      </a:endParaRPr>
                    </a:p>
                    <a:p>
                      <a:pPr marL="152400" marR="31115">
                        <a:lnSpc>
                          <a:spcPts val="1380"/>
                        </a:lnSpc>
                        <a:spcBef>
                          <a:spcPts val="775"/>
                        </a:spcBef>
                      </a:pPr>
                      <a:r>
                        <a:rPr sz="1200" spc="-5" dirty="0">
                          <a:latin typeface="Times New Roman"/>
                          <a:cs typeface="Times New Roman"/>
                        </a:rPr>
                        <a:t>Tailwater </a:t>
                      </a:r>
                      <a:r>
                        <a:rPr sz="1200" dirty="0">
                          <a:latin typeface="Times New Roman"/>
                          <a:cs typeface="Times New Roman"/>
                        </a:rPr>
                        <a:t>Ditch Checks are temporary or permanent dams to hold </a:t>
                      </a:r>
                      <a:r>
                        <a:rPr sz="1200" spc="-5" dirty="0">
                          <a:latin typeface="Times New Roman"/>
                          <a:cs typeface="Times New Roman"/>
                        </a:rPr>
                        <a:t>back water  </a:t>
                      </a:r>
                      <a:r>
                        <a:rPr sz="1200" dirty="0">
                          <a:latin typeface="Times New Roman"/>
                          <a:cs typeface="Times New Roman"/>
                        </a:rPr>
                        <a:t>that </a:t>
                      </a:r>
                      <a:r>
                        <a:rPr sz="1200" spc="-5" dirty="0">
                          <a:latin typeface="Times New Roman"/>
                          <a:cs typeface="Times New Roman"/>
                        </a:rPr>
                        <a:t>are placed at </a:t>
                      </a:r>
                      <a:r>
                        <a:rPr sz="1200" dirty="0">
                          <a:latin typeface="Times New Roman"/>
                          <a:cs typeface="Times New Roman"/>
                        </a:rPr>
                        <a:t>intervals in </a:t>
                      </a:r>
                      <a:r>
                        <a:rPr sz="1200" spc="-5" dirty="0">
                          <a:latin typeface="Times New Roman"/>
                          <a:cs typeface="Times New Roman"/>
                        </a:rPr>
                        <a:t>tailwater ditches, especially </a:t>
                      </a:r>
                      <a:r>
                        <a:rPr sz="1200" dirty="0">
                          <a:latin typeface="Times New Roman"/>
                          <a:cs typeface="Times New Roman"/>
                        </a:rPr>
                        <a:t>those with </a:t>
                      </a:r>
                      <a:r>
                        <a:rPr sz="1200" spc="-5" dirty="0">
                          <a:latin typeface="Times New Roman"/>
                          <a:cs typeface="Times New Roman"/>
                        </a:rPr>
                        <a:t>steeper  slopes. They increase </a:t>
                      </a:r>
                      <a:r>
                        <a:rPr sz="1200" dirty="0">
                          <a:latin typeface="Times New Roman"/>
                          <a:cs typeface="Times New Roman"/>
                        </a:rPr>
                        <a:t>the </a:t>
                      </a:r>
                      <a:r>
                        <a:rPr sz="1200" spc="-5" dirty="0">
                          <a:latin typeface="Times New Roman"/>
                          <a:cs typeface="Times New Roman"/>
                        </a:rPr>
                        <a:t>crosssection </a:t>
                      </a:r>
                      <a:r>
                        <a:rPr sz="1200" dirty="0">
                          <a:latin typeface="Times New Roman"/>
                          <a:cs typeface="Times New Roman"/>
                        </a:rPr>
                        <a:t>of the stream, </a:t>
                      </a:r>
                      <a:r>
                        <a:rPr sz="1200" spc="-5" dirty="0">
                          <a:latin typeface="Times New Roman"/>
                          <a:cs typeface="Times New Roman"/>
                        </a:rPr>
                        <a:t>decrease </a:t>
                      </a:r>
                      <a:r>
                        <a:rPr sz="1200" dirty="0">
                          <a:latin typeface="Times New Roman"/>
                          <a:cs typeface="Times New Roman"/>
                        </a:rPr>
                        <a:t>water velocity,  </a:t>
                      </a:r>
                      <a:r>
                        <a:rPr sz="1200" spc="-5" dirty="0">
                          <a:latin typeface="Times New Roman"/>
                          <a:cs typeface="Times New Roman"/>
                        </a:rPr>
                        <a:t>and reduce </a:t>
                      </a:r>
                      <a:r>
                        <a:rPr sz="1200" dirty="0">
                          <a:latin typeface="Times New Roman"/>
                          <a:cs typeface="Times New Roman"/>
                        </a:rPr>
                        <a:t>erosion, </a:t>
                      </a:r>
                      <a:r>
                        <a:rPr sz="1200" spc="-5" dirty="0">
                          <a:latin typeface="Times New Roman"/>
                          <a:cs typeface="Times New Roman"/>
                        </a:rPr>
                        <a:t>allowing suspended </a:t>
                      </a:r>
                      <a:r>
                        <a:rPr sz="1200" dirty="0">
                          <a:latin typeface="Times New Roman"/>
                          <a:cs typeface="Times New Roman"/>
                        </a:rPr>
                        <a:t>sediment to </a:t>
                      </a:r>
                      <a:r>
                        <a:rPr sz="1200" spc="-5" dirty="0">
                          <a:latin typeface="Times New Roman"/>
                          <a:cs typeface="Times New Roman"/>
                        </a:rPr>
                        <a:t>settle </a:t>
                      </a:r>
                      <a:r>
                        <a:rPr sz="1200" dirty="0">
                          <a:latin typeface="Times New Roman"/>
                          <a:cs typeface="Times New Roman"/>
                        </a:rPr>
                        <a:t>out. </a:t>
                      </a:r>
                      <a:r>
                        <a:rPr sz="1200" spc="-5" dirty="0">
                          <a:latin typeface="Times New Roman"/>
                          <a:cs typeface="Times New Roman"/>
                        </a:rPr>
                        <a:t>Tailwater</a:t>
                      </a:r>
                      <a:r>
                        <a:rPr sz="1200" spc="75" dirty="0">
                          <a:latin typeface="Times New Roman"/>
                          <a:cs typeface="Times New Roman"/>
                        </a:rPr>
                        <a:t> </a:t>
                      </a:r>
                      <a:r>
                        <a:rPr sz="1200" dirty="0">
                          <a:latin typeface="Times New Roman"/>
                          <a:cs typeface="Times New Roman"/>
                        </a:rPr>
                        <a:t>Ditch</a:t>
                      </a:r>
                      <a:endParaRPr sz="1200">
                        <a:latin typeface="Times New Roman"/>
                        <a:cs typeface="Times New Roman"/>
                      </a:endParaRPr>
                    </a:p>
                  </a:txBody>
                  <a:tcPr marL="0" marR="0" marT="160655" marB="0">
                    <a:lnL w="9525">
                      <a:solidFill>
                        <a:srgbClr val="CCCCCC"/>
                      </a:solidFill>
                      <a:prstDash val="solid"/>
                    </a:lnL>
                    <a:lnB w="9525">
                      <a:solidFill>
                        <a:srgbClr val="CCCCCC"/>
                      </a:solidFill>
                      <a:prstDash val="solid"/>
                    </a:lnB>
                    <a:solidFill>
                      <a:srgbClr val="F0F0F0"/>
                    </a:solidFill>
                  </a:tcPr>
                </a:tc>
                <a:tc>
                  <a:txBody>
                    <a:bodyPr/>
                    <a:lstStyle/>
                    <a:p>
                      <a:pPr>
                        <a:lnSpc>
                          <a:spcPct val="100000"/>
                        </a:lnSpc>
                      </a:pPr>
                      <a:endParaRPr sz="1200">
                        <a:latin typeface="Times New Roman"/>
                        <a:cs typeface="Times New Roman"/>
                      </a:endParaRPr>
                    </a:p>
                  </a:txBody>
                  <a:tcPr marL="0" marR="0" marT="0" marB="0">
                    <a:lnB w="9525">
                      <a:solidFill>
                        <a:srgbClr val="CCCCCC"/>
                      </a:solidFill>
                      <a:prstDash val="solid"/>
                    </a:lnB>
                    <a:solidFill>
                      <a:srgbClr val="F0F0F0"/>
                    </a:solidFill>
                  </a:tcPr>
                </a:tc>
                <a:tc>
                  <a:txBody>
                    <a:bodyPr/>
                    <a:lstStyle/>
                    <a:p>
                      <a:pPr>
                        <a:lnSpc>
                          <a:spcPct val="100000"/>
                        </a:lnSpc>
                      </a:pPr>
                      <a:endParaRPr sz="1200">
                        <a:latin typeface="Times New Roman"/>
                        <a:cs typeface="Times New Roman"/>
                      </a:endParaRPr>
                    </a:p>
                  </a:txBody>
                  <a:tcPr marL="0" marR="0" marT="0" marB="0">
                    <a:lnB w="9525">
                      <a:solidFill>
                        <a:srgbClr val="CCCCCC"/>
                      </a:solidFill>
                      <a:prstDash val="solid"/>
                    </a:lnB>
                    <a:solidFill>
                      <a:srgbClr val="F0F0F0"/>
                    </a:solidFill>
                  </a:tcPr>
                </a:tc>
                <a:tc>
                  <a:txBody>
                    <a:bodyPr/>
                    <a:lstStyle/>
                    <a:p>
                      <a:pPr>
                        <a:lnSpc>
                          <a:spcPct val="100000"/>
                        </a:lnSpc>
                      </a:pPr>
                      <a:endParaRPr sz="1200">
                        <a:latin typeface="Times New Roman"/>
                        <a:cs typeface="Times New Roman"/>
                      </a:endParaRPr>
                    </a:p>
                  </a:txBody>
                  <a:tcPr marL="0" marR="0" marT="0" marB="0">
                    <a:lnB w="9525">
                      <a:solidFill>
                        <a:srgbClr val="CCCCCC"/>
                      </a:solidFill>
                      <a:prstDash val="solid"/>
                    </a:lnB>
                  </a:tcPr>
                </a:tc>
                <a:tc>
                  <a:txBody>
                    <a:bodyPr/>
                    <a:lstStyle/>
                    <a:p>
                      <a:pPr>
                        <a:lnSpc>
                          <a:spcPct val="100000"/>
                        </a:lnSpc>
                        <a:spcBef>
                          <a:spcPts val="45"/>
                        </a:spcBef>
                      </a:pPr>
                      <a:endParaRPr sz="1650" dirty="0">
                        <a:latin typeface="Times New Roman"/>
                        <a:cs typeface="Times New Roman"/>
                      </a:endParaRPr>
                    </a:p>
                    <a:p>
                      <a:pPr>
                        <a:lnSpc>
                          <a:spcPct val="100000"/>
                        </a:lnSpc>
                      </a:pPr>
                      <a:r>
                        <a:rPr sz="1200" dirty="0">
                          <a:latin typeface="Times New Roman"/>
                          <a:cs typeface="Times New Roman"/>
                        </a:rPr>
                        <a:t>Existing</a:t>
                      </a:r>
                    </a:p>
                    <a:p>
                      <a:pPr>
                        <a:lnSpc>
                          <a:spcPct val="100000"/>
                        </a:lnSpc>
                        <a:spcBef>
                          <a:spcPts val="10"/>
                        </a:spcBef>
                      </a:pPr>
                      <a:endParaRPr sz="1700" dirty="0">
                        <a:latin typeface="Times New Roman"/>
                        <a:cs typeface="Times New Roman"/>
                      </a:endParaRPr>
                    </a:p>
                    <a:p>
                      <a:pPr>
                        <a:lnSpc>
                          <a:spcPct val="100000"/>
                        </a:lnSpc>
                        <a:spcBef>
                          <a:spcPts val="5"/>
                        </a:spcBef>
                      </a:pPr>
                      <a:r>
                        <a:rPr sz="1200" spc="-5" dirty="0">
                          <a:latin typeface="Times New Roman"/>
                          <a:cs typeface="Times New Roman"/>
                        </a:rPr>
                        <a:t>Planned (within </a:t>
                      </a:r>
                      <a:r>
                        <a:rPr sz="1200" dirty="0">
                          <a:latin typeface="Times New Roman"/>
                          <a:cs typeface="Times New Roman"/>
                        </a:rPr>
                        <a:t>one</a:t>
                      </a:r>
                      <a:r>
                        <a:rPr sz="1200" spc="-5" dirty="0">
                          <a:latin typeface="Times New Roman"/>
                          <a:cs typeface="Times New Roman"/>
                        </a:rPr>
                        <a:t> yr)</a:t>
                      </a:r>
                      <a:endParaRPr sz="1200" dirty="0">
                        <a:latin typeface="Times New Roman"/>
                        <a:cs typeface="Times New Roman"/>
                      </a:endParaRPr>
                    </a:p>
                  </a:txBody>
                  <a:tcPr marL="0" marR="0" marT="5715" marB="0">
                    <a:lnB w="9525">
                      <a:solidFill>
                        <a:srgbClr val="CCCCCC"/>
                      </a:solidFill>
                      <a:prstDash val="solid"/>
                    </a:lnB>
                    <a:solidFill>
                      <a:srgbClr val="F0F0F0"/>
                    </a:solidFill>
                  </a:tcPr>
                </a:tc>
                <a:extLst>
                  <a:ext uri="{0D108BD9-81ED-4DB2-BD59-A6C34878D82A}">
                    <a16:rowId xmlns:a16="http://schemas.microsoft.com/office/drawing/2014/main" val="10008"/>
                  </a:ext>
                </a:extLst>
              </a:tr>
            </a:tbl>
          </a:graphicData>
        </a:graphic>
      </p:graphicFrame>
      <p:sp>
        <p:nvSpPr>
          <p:cNvPr id="69" name="TextBox 68">
            <a:extLst>
              <a:ext uri="{FF2B5EF4-FFF2-40B4-BE49-F238E27FC236}">
                <a16:creationId xmlns:a16="http://schemas.microsoft.com/office/drawing/2014/main" id="{2268A4F9-C74A-4739-A699-186F6EE4E2A9}"/>
              </a:ext>
            </a:extLst>
          </p:cNvPr>
          <p:cNvSpPr txBox="1"/>
          <p:nvPr/>
        </p:nvSpPr>
        <p:spPr>
          <a:xfrm>
            <a:off x="5181856" y="1120946"/>
            <a:ext cx="2393948" cy="523220"/>
          </a:xfrm>
          <a:prstGeom prst="rect">
            <a:avLst/>
          </a:prstGeom>
          <a:noFill/>
        </p:spPr>
        <p:txBody>
          <a:bodyPr wrap="square" rtlCol="0">
            <a:spAutoFit/>
          </a:bodyPr>
          <a:lstStyle/>
          <a:p>
            <a:r>
              <a:rPr lang="en-US" sz="1400" dirty="0"/>
              <a:t>*95 crop options to choose from*</a:t>
            </a:r>
          </a:p>
        </p:txBody>
      </p:sp>
      <p:sp>
        <p:nvSpPr>
          <p:cNvPr id="70" name="TextBox 69">
            <a:extLst>
              <a:ext uri="{FF2B5EF4-FFF2-40B4-BE49-F238E27FC236}">
                <a16:creationId xmlns:a16="http://schemas.microsoft.com/office/drawing/2014/main" id="{9FC3A455-B249-46CA-AB26-9DA6EED62BBC}"/>
              </a:ext>
            </a:extLst>
          </p:cNvPr>
          <p:cNvSpPr txBox="1"/>
          <p:nvPr/>
        </p:nvSpPr>
        <p:spPr>
          <a:xfrm>
            <a:off x="5589115" y="2450349"/>
            <a:ext cx="1948052" cy="307777"/>
          </a:xfrm>
          <a:prstGeom prst="rect">
            <a:avLst/>
          </a:prstGeom>
          <a:noFill/>
        </p:spPr>
        <p:txBody>
          <a:bodyPr wrap="square" rtlCol="0">
            <a:spAutoFit/>
          </a:bodyPr>
          <a:lstStyle/>
          <a:p>
            <a:r>
              <a:rPr lang="en-US" sz="1400" dirty="0"/>
              <a:t>*Fallowed is an option*</a:t>
            </a:r>
          </a:p>
        </p:txBody>
      </p:sp>
      <p:sp>
        <p:nvSpPr>
          <p:cNvPr id="71" name="Rectangle 70">
            <a:extLst>
              <a:ext uri="{FF2B5EF4-FFF2-40B4-BE49-F238E27FC236}">
                <a16:creationId xmlns:a16="http://schemas.microsoft.com/office/drawing/2014/main" id="{4EC89AAC-86AA-4D11-AC0F-4F97ADBB001B}"/>
              </a:ext>
            </a:extLst>
          </p:cNvPr>
          <p:cNvSpPr/>
          <p:nvPr/>
        </p:nvSpPr>
        <p:spPr>
          <a:xfrm>
            <a:off x="5181856" y="1120946"/>
            <a:ext cx="2317492" cy="52322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B62E543B-6E7E-47A1-A1B1-D42C5B3124A8}"/>
              </a:ext>
            </a:extLst>
          </p:cNvPr>
          <p:cNvSpPr/>
          <p:nvPr/>
        </p:nvSpPr>
        <p:spPr>
          <a:xfrm>
            <a:off x="5589115" y="2403118"/>
            <a:ext cx="1910233" cy="39702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5085080" cy="876935"/>
          </a:xfrm>
          <a:custGeom>
            <a:avLst/>
            <a:gdLst/>
            <a:ahLst/>
            <a:cxnLst/>
            <a:rect l="l" t="t" r="r" b="b"/>
            <a:pathLst>
              <a:path w="5085080" h="876935">
                <a:moveTo>
                  <a:pt x="0" y="876553"/>
                </a:moveTo>
                <a:lnTo>
                  <a:pt x="5084953" y="876553"/>
                </a:lnTo>
                <a:lnTo>
                  <a:pt x="5084953" y="0"/>
                </a:lnTo>
                <a:lnTo>
                  <a:pt x="0" y="0"/>
                </a:lnTo>
                <a:lnTo>
                  <a:pt x="0" y="876553"/>
                </a:lnTo>
                <a:close/>
              </a:path>
            </a:pathLst>
          </a:custGeom>
          <a:solidFill>
            <a:srgbClr val="F0F0F0"/>
          </a:solidFill>
        </p:spPr>
        <p:txBody>
          <a:bodyPr wrap="square" lIns="0" tIns="0" rIns="0" bIns="0" rtlCol="0"/>
          <a:lstStyle/>
          <a:p>
            <a:endParaRPr/>
          </a:p>
        </p:txBody>
      </p:sp>
      <p:sp>
        <p:nvSpPr>
          <p:cNvPr id="3" name="object 3"/>
          <p:cNvSpPr/>
          <p:nvPr/>
        </p:nvSpPr>
        <p:spPr>
          <a:xfrm>
            <a:off x="614172" y="54254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4" name="object 4"/>
          <p:cNvSpPr/>
          <p:nvPr/>
        </p:nvSpPr>
        <p:spPr>
          <a:xfrm>
            <a:off x="614172" y="71780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5" name="object 5"/>
          <p:cNvSpPr/>
          <p:nvPr/>
        </p:nvSpPr>
        <p:spPr>
          <a:xfrm>
            <a:off x="614172" y="893013"/>
            <a:ext cx="4860925" cy="175895"/>
          </a:xfrm>
          <a:custGeom>
            <a:avLst/>
            <a:gdLst/>
            <a:ahLst/>
            <a:cxnLst/>
            <a:rect l="l" t="t" r="r" b="b"/>
            <a:pathLst>
              <a:path w="4860925" h="175894">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6" name="object 6"/>
          <p:cNvSpPr/>
          <p:nvPr/>
        </p:nvSpPr>
        <p:spPr>
          <a:xfrm>
            <a:off x="614172" y="1068577"/>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7" name="object 7"/>
          <p:cNvSpPr/>
          <p:nvPr/>
        </p:nvSpPr>
        <p:spPr>
          <a:xfrm>
            <a:off x="614172" y="124383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8" name="object 8"/>
          <p:cNvSpPr txBox="1"/>
          <p:nvPr/>
        </p:nvSpPr>
        <p:spPr>
          <a:xfrm>
            <a:off x="601472" y="519176"/>
            <a:ext cx="4736465" cy="909955"/>
          </a:xfrm>
          <a:prstGeom prst="rect">
            <a:avLst/>
          </a:prstGeom>
        </p:spPr>
        <p:txBody>
          <a:bodyPr vert="horz" wrap="square" lIns="0" tIns="20320" rIns="0" bIns="0" rtlCol="0">
            <a:spAutoFit/>
          </a:bodyPr>
          <a:lstStyle/>
          <a:p>
            <a:pPr marL="12700" marR="5080">
              <a:lnSpc>
                <a:spcPct val="95900"/>
              </a:lnSpc>
              <a:spcBef>
                <a:spcPts val="160"/>
              </a:spcBef>
            </a:pPr>
            <a:r>
              <a:rPr sz="1200" spc="-5" dirty="0">
                <a:latin typeface="Times New Roman"/>
                <a:cs typeface="Times New Roman"/>
              </a:rPr>
              <a:t>Checks may </a:t>
            </a:r>
            <a:r>
              <a:rPr sz="1200" dirty="0">
                <a:latin typeface="Times New Roman"/>
                <a:cs typeface="Times New Roman"/>
              </a:rPr>
              <a:t>be constructed of </a:t>
            </a:r>
            <a:r>
              <a:rPr sz="1200" spc="-5" dirty="0">
                <a:latin typeface="Times New Roman"/>
                <a:cs typeface="Times New Roman"/>
              </a:rPr>
              <a:t>plastic, concrete, </a:t>
            </a:r>
            <a:r>
              <a:rPr sz="1200" dirty="0">
                <a:latin typeface="Times New Roman"/>
                <a:cs typeface="Times New Roman"/>
              </a:rPr>
              <a:t>fiber, </a:t>
            </a:r>
            <a:r>
              <a:rPr sz="1200" spc="-5" dirty="0">
                <a:latin typeface="Times New Roman"/>
                <a:cs typeface="Times New Roman"/>
              </a:rPr>
              <a:t>metal, </a:t>
            </a:r>
            <a:r>
              <a:rPr sz="1200" dirty="0">
                <a:latin typeface="Times New Roman"/>
                <a:cs typeface="Times New Roman"/>
              </a:rPr>
              <a:t>or other suitable  </a:t>
            </a:r>
            <a:r>
              <a:rPr sz="1200" spc="-5" dirty="0">
                <a:latin typeface="Times New Roman"/>
                <a:cs typeface="Times New Roman"/>
              </a:rPr>
              <a:t>material. </a:t>
            </a:r>
            <a:r>
              <a:rPr sz="1200" spc="-10" dirty="0">
                <a:latin typeface="Times New Roman"/>
                <a:cs typeface="Times New Roman"/>
              </a:rPr>
              <a:t>If </a:t>
            </a:r>
            <a:r>
              <a:rPr sz="1200" spc="-5" dirty="0">
                <a:latin typeface="Times New Roman"/>
                <a:cs typeface="Times New Roman"/>
              </a:rPr>
              <a:t>plastic sheets are used, care </a:t>
            </a:r>
            <a:r>
              <a:rPr sz="1200" dirty="0">
                <a:latin typeface="Times New Roman"/>
                <a:cs typeface="Times New Roman"/>
              </a:rPr>
              <a:t>must be taken to ensure plastic </a:t>
            </a:r>
            <a:r>
              <a:rPr sz="1200" spc="-5" dirty="0">
                <a:latin typeface="Times New Roman"/>
                <a:cs typeface="Times New Roman"/>
              </a:rPr>
              <a:t>is </a:t>
            </a:r>
            <a:r>
              <a:rPr sz="1200" dirty="0">
                <a:latin typeface="Times New Roman"/>
                <a:cs typeface="Times New Roman"/>
              </a:rPr>
              <a:t>not  </a:t>
            </a:r>
            <a:r>
              <a:rPr sz="1200" spc="-5" dirty="0">
                <a:latin typeface="Times New Roman"/>
                <a:cs typeface="Times New Roman"/>
              </a:rPr>
              <a:t>dislodged and carried downstream. </a:t>
            </a:r>
            <a:r>
              <a:rPr sz="1200" dirty="0">
                <a:latin typeface="Times New Roman"/>
                <a:cs typeface="Times New Roman"/>
              </a:rPr>
              <a:t>To be </a:t>
            </a:r>
            <a:r>
              <a:rPr sz="1200" spc="-5" dirty="0">
                <a:latin typeface="Times New Roman"/>
                <a:cs typeface="Times New Roman"/>
              </a:rPr>
              <a:t>effective, </a:t>
            </a:r>
            <a:r>
              <a:rPr sz="1200" dirty="0">
                <a:latin typeface="Times New Roman"/>
                <a:cs typeface="Times New Roman"/>
              </a:rPr>
              <a:t>this </a:t>
            </a:r>
            <a:r>
              <a:rPr sz="1200" spc="-5" dirty="0">
                <a:latin typeface="Times New Roman"/>
                <a:cs typeface="Times New Roman"/>
              </a:rPr>
              <a:t>MP </a:t>
            </a:r>
            <a:r>
              <a:rPr sz="1200" dirty="0">
                <a:latin typeface="Times New Roman"/>
                <a:cs typeface="Times New Roman"/>
              </a:rPr>
              <a:t>should be </a:t>
            </a:r>
            <a:r>
              <a:rPr sz="1200" spc="-5" dirty="0">
                <a:latin typeface="Times New Roman"/>
                <a:cs typeface="Times New Roman"/>
              </a:rPr>
              <a:t>used  where water </a:t>
            </a:r>
            <a:r>
              <a:rPr sz="1200" dirty="0">
                <a:latin typeface="Times New Roman"/>
                <a:cs typeface="Times New Roman"/>
              </a:rPr>
              <a:t>velocity will not </a:t>
            </a:r>
            <a:r>
              <a:rPr sz="1200" spc="-5" dirty="0">
                <a:latin typeface="Times New Roman"/>
                <a:cs typeface="Times New Roman"/>
              </a:rPr>
              <a:t>wash </a:t>
            </a:r>
            <a:r>
              <a:rPr sz="1200" dirty="0">
                <a:latin typeface="Times New Roman"/>
                <a:cs typeface="Times New Roman"/>
              </a:rPr>
              <a:t>out </a:t>
            </a:r>
            <a:r>
              <a:rPr sz="1200" spc="-5" dirty="0">
                <a:latin typeface="Times New Roman"/>
                <a:cs typeface="Times New Roman"/>
              </a:rPr>
              <a:t>check </a:t>
            </a:r>
            <a:r>
              <a:rPr sz="1200" dirty="0">
                <a:latin typeface="Times New Roman"/>
                <a:cs typeface="Times New Roman"/>
              </a:rPr>
              <a:t>dams, or </a:t>
            </a:r>
            <a:r>
              <a:rPr sz="1200" spc="-5" dirty="0">
                <a:latin typeface="Times New Roman"/>
                <a:cs typeface="Times New Roman"/>
              </a:rPr>
              <a:t>slopes </a:t>
            </a:r>
            <a:r>
              <a:rPr sz="1200" dirty="0">
                <a:latin typeface="Times New Roman"/>
                <a:cs typeface="Times New Roman"/>
              </a:rPr>
              <a:t>of the tailwater  </a:t>
            </a:r>
            <a:r>
              <a:rPr sz="1200" spc="-5" dirty="0">
                <a:latin typeface="Times New Roman"/>
                <a:cs typeface="Times New Roman"/>
              </a:rPr>
              <a:t>ditch at</a:t>
            </a:r>
            <a:r>
              <a:rPr sz="1200" dirty="0">
                <a:latin typeface="Times New Roman"/>
                <a:cs typeface="Times New Roman"/>
              </a:rPr>
              <a:t> dams.</a:t>
            </a:r>
            <a:endParaRPr sz="1200">
              <a:latin typeface="Times New Roman"/>
              <a:cs typeface="Times New Roman"/>
            </a:endParaRPr>
          </a:p>
        </p:txBody>
      </p:sp>
      <p:sp>
        <p:nvSpPr>
          <p:cNvPr id="9" name="object 9"/>
          <p:cNvSpPr/>
          <p:nvPr/>
        </p:nvSpPr>
        <p:spPr>
          <a:xfrm>
            <a:off x="5551296" y="542544"/>
            <a:ext cx="2221230" cy="876935"/>
          </a:xfrm>
          <a:custGeom>
            <a:avLst/>
            <a:gdLst/>
            <a:ahLst/>
            <a:cxnLst/>
            <a:rect l="l" t="t" r="r" b="b"/>
            <a:pathLst>
              <a:path w="2221229" h="876935">
                <a:moveTo>
                  <a:pt x="0" y="876553"/>
                </a:moveTo>
                <a:lnTo>
                  <a:pt x="2221103" y="876553"/>
                </a:lnTo>
                <a:lnTo>
                  <a:pt x="2221103" y="0"/>
                </a:lnTo>
                <a:lnTo>
                  <a:pt x="0" y="0"/>
                </a:lnTo>
                <a:lnTo>
                  <a:pt x="0" y="876553"/>
                </a:lnTo>
                <a:close/>
              </a:path>
            </a:pathLst>
          </a:custGeom>
          <a:solidFill>
            <a:srgbClr val="F0F0F0"/>
          </a:solidFill>
        </p:spPr>
        <p:txBody>
          <a:bodyPr wrap="square" lIns="0" tIns="0" rIns="0" bIns="0" rtlCol="0"/>
          <a:lstStyle/>
          <a:p>
            <a:endParaRPr/>
          </a:p>
        </p:txBody>
      </p:sp>
      <p:sp>
        <p:nvSpPr>
          <p:cNvPr id="10" name="object 10"/>
          <p:cNvSpPr/>
          <p:nvPr/>
        </p:nvSpPr>
        <p:spPr>
          <a:xfrm>
            <a:off x="5645784" y="62788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11" name="object 11"/>
          <p:cNvSpPr/>
          <p:nvPr/>
        </p:nvSpPr>
        <p:spPr>
          <a:xfrm>
            <a:off x="5798184" y="62941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12" name="object 12"/>
          <p:cNvSpPr/>
          <p:nvPr/>
        </p:nvSpPr>
        <p:spPr>
          <a:xfrm>
            <a:off x="5798311" y="6287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3" name="object 13"/>
          <p:cNvSpPr/>
          <p:nvPr/>
        </p:nvSpPr>
        <p:spPr>
          <a:xfrm>
            <a:off x="5941190" y="6287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14" name="object 14"/>
          <p:cNvSpPr/>
          <p:nvPr/>
        </p:nvSpPr>
        <p:spPr>
          <a:xfrm>
            <a:off x="5807836" y="676102"/>
            <a:ext cx="123830" cy="122933"/>
          </a:xfrm>
          <a:prstGeom prst="rect">
            <a:avLst/>
          </a:prstGeom>
          <a:blipFill>
            <a:blip r:embed="rId2" cstate="print"/>
            <a:stretch>
              <a:fillRect/>
            </a:stretch>
          </a:blipFill>
        </p:spPr>
        <p:txBody>
          <a:bodyPr wrap="square" lIns="0" tIns="0" rIns="0" bIns="0" rtlCol="0"/>
          <a:lstStyle/>
          <a:p>
            <a:endParaRPr/>
          </a:p>
        </p:txBody>
      </p:sp>
      <p:sp>
        <p:nvSpPr>
          <p:cNvPr id="15" name="object 15"/>
          <p:cNvSpPr txBox="1"/>
          <p:nvPr/>
        </p:nvSpPr>
        <p:spPr>
          <a:xfrm>
            <a:off x="5645784" y="551687"/>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spc="-5" dirty="0">
                <a:latin typeface="Times New Roman"/>
                <a:cs typeface="Times New Roman"/>
              </a:rPr>
              <a:t>N/A</a:t>
            </a:r>
            <a:endParaRPr sz="1200">
              <a:latin typeface="Times New Roman"/>
              <a:cs typeface="Times New Roman"/>
            </a:endParaRPr>
          </a:p>
        </p:txBody>
      </p:sp>
      <p:sp>
        <p:nvSpPr>
          <p:cNvPr id="16" name="object 16"/>
          <p:cNvSpPr/>
          <p:nvPr/>
        </p:nvSpPr>
        <p:spPr>
          <a:xfrm>
            <a:off x="5647309" y="8900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7" name="object 17"/>
          <p:cNvSpPr/>
          <p:nvPr/>
        </p:nvSpPr>
        <p:spPr>
          <a:xfrm>
            <a:off x="5647309" y="55168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8" name="object 18"/>
          <p:cNvSpPr/>
          <p:nvPr/>
        </p:nvSpPr>
        <p:spPr>
          <a:xfrm>
            <a:off x="457200" y="457200"/>
            <a:ext cx="9525" cy="9525"/>
          </a:xfrm>
          <a:custGeom>
            <a:avLst/>
            <a:gdLst/>
            <a:ahLst/>
            <a:cxnLst/>
            <a:rect l="l" t="t" r="r" b="b"/>
            <a:pathLst>
              <a:path w="9525" h="9525">
                <a:moveTo>
                  <a:pt x="9143" y="0"/>
                </a:moveTo>
                <a:lnTo>
                  <a:pt x="0" y="0"/>
                </a:lnTo>
                <a:lnTo>
                  <a:pt x="0" y="9144"/>
                </a:lnTo>
                <a:lnTo>
                  <a:pt x="9143" y="9144"/>
                </a:lnTo>
                <a:lnTo>
                  <a:pt x="9143" y="0"/>
                </a:lnTo>
                <a:close/>
              </a:path>
            </a:pathLst>
          </a:custGeom>
          <a:solidFill>
            <a:srgbClr val="CCCCCC"/>
          </a:solidFill>
        </p:spPr>
        <p:txBody>
          <a:bodyPr wrap="square" lIns="0" tIns="0" rIns="0" bIns="0" rtlCol="0"/>
          <a:lstStyle/>
          <a:p>
            <a:endParaRPr/>
          </a:p>
        </p:txBody>
      </p:sp>
      <p:sp>
        <p:nvSpPr>
          <p:cNvPr id="19" name="object 19"/>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20" name="object 20"/>
          <p:cNvSpPr/>
          <p:nvPr/>
        </p:nvSpPr>
        <p:spPr>
          <a:xfrm>
            <a:off x="466344" y="466344"/>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21" name="object 21"/>
          <p:cNvSpPr/>
          <p:nvPr/>
        </p:nvSpPr>
        <p:spPr>
          <a:xfrm>
            <a:off x="5551296" y="466344"/>
            <a:ext cx="9525" cy="76200"/>
          </a:xfrm>
          <a:custGeom>
            <a:avLst/>
            <a:gdLst/>
            <a:ahLst/>
            <a:cxnLst/>
            <a:rect l="l" t="t" r="r" b="b"/>
            <a:pathLst>
              <a:path w="9525" h="76200">
                <a:moveTo>
                  <a:pt x="9144" y="0"/>
                </a:moveTo>
                <a:lnTo>
                  <a:pt x="0" y="0"/>
                </a:lnTo>
                <a:lnTo>
                  <a:pt x="0" y="76200"/>
                </a:lnTo>
                <a:lnTo>
                  <a:pt x="9144" y="76200"/>
                </a:lnTo>
                <a:lnTo>
                  <a:pt x="9144" y="0"/>
                </a:lnTo>
                <a:close/>
              </a:path>
            </a:pathLst>
          </a:custGeom>
          <a:solidFill>
            <a:srgbClr val="F0F0F0"/>
          </a:solidFill>
        </p:spPr>
        <p:txBody>
          <a:bodyPr wrap="square" lIns="0" tIns="0" rIns="0" bIns="0" rtlCol="0"/>
          <a:lstStyle/>
          <a:p>
            <a:endParaRPr/>
          </a:p>
        </p:txBody>
      </p:sp>
      <p:sp>
        <p:nvSpPr>
          <p:cNvPr id="22" name="object 22"/>
          <p:cNvSpPr/>
          <p:nvPr/>
        </p:nvSpPr>
        <p:spPr>
          <a:xfrm>
            <a:off x="5551296" y="457200"/>
            <a:ext cx="9525" cy="9525"/>
          </a:xfrm>
          <a:custGeom>
            <a:avLst/>
            <a:gdLst/>
            <a:ahLst/>
            <a:cxnLst/>
            <a:rect l="l" t="t" r="r" b="b"/>
            <a:pathLst>
              <a:path w="9525" h="9525">
                <a:moveTo>
                  <a:pt x="9144" y="0"/>
                </a:moveTo>
                <a:lnTo>
                  <a:pt x="0" y="0"/>
                </a:lnTo>
                <a:lnTo>
                  <a:pt x="0" y="9144"/>
                </a:lnTo>
                <a:lnTo>
                  <a:pt x="9144" y="9144"/>
                </a:lnTo>
                <a:lnTo>
                  <a:pt x="9144" y="0"/>
                </a:lnTo>
                <a:close/>
              </a:path>
            </a:pathLst>
          </a:custGeom>
          <a:solidFill>
            <a:srgbClr val="CCCCCC"/>
          </a:solidFill>
        </p:spPr>
        <p:txBody>
          <a:bodyPr wrap="square" lIns="0" tIns="0" rIns="0" bIns="0" rtlCol="0"/>
          <a:lstStyle/>
          <a:p>
            <a:endParaRPr/>
          </a:p>
        </p:txBody>
      </p:sp>
      <p:sp>
        <p:nvSpPr>
          <p:cNvPr id="23" name="object 23"/>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24" name="object 24"/>
          <p:cNvSpPr/>
          <p:nvPr/>
        </p:nvSpPr>
        <p:spPr>
          <a:xfrm>
            <a:off x="5560440" y="466344"/>
            <a:ext cx="2212340" cy="76200"/>
          </a:xfrm>
          <a:custGeom>
            <a:avLst/>
            <a:gdLst/>
            <a:ahLst/>
            <a:cxnLst/>
            <a:rect l="l" t="t" r="r" b="b"/>
            <a:pathLst>
              <a:path w="2212340" h="76200">
                <a:moveTo>
                  <a:pt x="0" y="76200"/>
                </a:moveTo>
                <a:lnTo>
                  <a:pt x="2211959" y="76200"/>
                </a:lnTo>
                <a:lnTo>
                  <a:pt x="2211959" y="0"/>
                </a:lnTo>
                <a:lnTo>
                  <a:pt x="0" y="0"/>
                </a:lnTo>
                <a:lnTo>
                  <a:pt x="0" y="76200"/>
                </a:lnTo>
                <a:close/>
              </a:path>
            </a:pathLst>
          </a:custGeom>
          <a:solidFill>
            <a:srgbClr val="F0F0F0"/>
          </a:solidFill>
        </p:spPr>
        <p:txBody>
          <a:bodyPr wrap="square" lIns="0" tIns="0" rIns="0" bIns="0" rtlCol="0"/>
          <a:lstStyle/>
          <a:p>
            <a:endParaRPr/>
          </a:p>
        </p:txBody>
      </p:sp>
      <p:sp>
        <p:nvSpPr>
          <p:cNvPr id="25" name="object 25"/>
          <p:cNvSpPr/>
          <p:nvPr/>
        </p:nvSpPr>
        <p:spPr>
          <a:xfrm>
            <a:off x="461772" y="141909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26" name="object 26"/>
          <p:cNvSpPr/>
          <p:nvPr/>
        </p:nvSpPr>
        <p:spPr>
          <a:xfrm>
            <a:off x="5551296" y="141909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27" name="object 27"/>
          <p:cNvSpPr txBox="1"/>
          <p:nvPr/>
        </p:nvSpPr>
        <p:spPr>
          <a:xfrm>
            <a:off x="601472" y="1543768"/>
            <a:ext cx="4772660" cy="1302385"/>
          </a:xfrm>
          <a:prstGeom prst="rect">
            <a:avLst/>
          </a:prstGeom>
        </p:spPr>
        <p:txBody>
          <a:bodyPr vert="horz" wrap="square" lIns="0" tIns="112395" rIns="0" bIns="0" rtlCol="0">
            <a:spAutoFit/>
          </a:bodyPr>
          <a:lstStyle/>
          <a:p>
            <a:pPr marL="12700">
              <a:lnSpc>
                <a:spcPct val="100000"/>
              </a:lnSpc>
              <a:spcBef>
                <a:spcPts val="885"/>
              </a:spcBef>
            </a:pPr>
            <a:r>
              <a:rPr sz="1350" dirty="0">
                <a:latin typeface="Arial"/>
                <a:cs typeface="Arial"/>
              </a:rPr>
              <a:t>Field </a:t>
            </a:r>
            <a:r>
              <a:rPr sz="1350" spc="-5" dirty="0">
                <a:latin typeface="Arial"/>
                <a:cs typeface="Arial"/>
              </a:rPr>
              <a:t>to Tailditch</a:t>
            </a:r>
            <a:r>
              <a:rPr sz="1350" dirty="0">
                <a:latin typeface="Arial"/>
                <a:cs typeface="Arial"/>
              </a:rPr>
              <a:t> </a:t>
            </a:r>
            <a:r>
              <a:rPr sz="1350" spc="-5" dirty="0">
                <a:latin typeface="Arial"/>
                <a:cs typeface="Arial"/>
              </a:rPr>
              <a:t>Transition</a:t>
            </a:r>
            <a:endParaRPr sz="1350">
              <a:latin typeface="Arial"/>
              <a:cs typeface="Arial"/>
            </a:endParaRPr>
          </a:p>
          <a:p>
            <a:pPr marL="12700" marR="5080">
              <a:lnSpc>
                <a:spcPts val="1380"/>
              </a:lnSpc>
              <a:spcBef>
                <a:spcPts val="785"/>
              </a:spcBef>
            </a:pPr>
            <a:r>
              <a:rPr sz="1200" dirty="0">
                <a:latin typeface="Times New Roman"/>
                <a:cs typeface="Times New Roman"/>
              </a:rPr>
              <a:t>This </a:t>
            </a:r>
            <a:r>
              <a:rPr sz="1200" spc="-5" dirty="0">
                <a:latin typeface="Times New Roman"/>
                <a:cs typeface="Times New Roman"/>
              </a:rPr>
              <a:t>practice controls </a:t>
            </a:r>
            <a:r>
              <a:rPr sz="1200" dirty="0">
                <a:latin typeface="Times New Roman"/>
                <a:cs typeface="Times New Roman"/>
              </a:rPr>
              <a:t>flow </a:t>
            </a:r>
            <a:r>
              <a:rPr sz="1200" spc="-5" dirty="0">
                <a:latin typeface="Times New Roman"/>
                <a:cs typeface="Times New Roman"/>
              </a:rPr>
              <a:t>from </a:t>
            </a:r>
            <a:r>
              <a:rPr sz="1200" dirty="0">
                <a:latin typeface="Times New Roman"/>
                <a:cs typeface="Times New Roman"/>
              </a:rPr>
              <a:t>the </a:t>
            </a:r>
            <a:r>
              <a:rPr sz="1200" spc="-5" dirty="0">
                <a:latin typeface="Times New Roman"/>
                <a:cs typeface="Times New Roman"/>
              </a:rPr>
              <a:t>field </a:t>
            </a:r>
            <a:r>
              <a:rPr sz="1200" dirty="0">
                <a:latin typeface="Times New Roman"/>
                <a:cs typeface="Times New Roman"/>
              </a:rPr>
              <a:t>into the </a:t>
            </a:r>
            <a:r>
              <a:rPr sz="1200" spc="-5" dirty="0">
                <a:latin typeface="Times New Roman"/>
                <a:cs typeface="Times New Roman"/>
              </a:rPr>
              <a:t>tailwater ditch </a:t>
            </a:r>
            <a:r>
              <a:rPr sz="1200" dirty="0">
                <a:latin typeface="Times New Roman"/>
                <a:cs typeface="Times New Roman"/>
              </a:rPr>
              <a:t>through  </a:t>
            </a:r>
            <a:r>
              <a:rPr sz="1200" spc="-5" dirty="0">
                <a:latin typeface="Times New Roman"/>
                <a:cs typeface="Times New Roman"/>
              </a:rPr>
              <a:t>spillways </a:t>
            </a:r>
            <a:r>
              <a:rPr sz="1200" dirty="0">
                <a:latin typeface="Times New Roman"/>
                <a:cs typeface="Times New Roman"/>
              </a:rPr>
              <a:t>of </a:t>
            </a:r>
            <a:r>
              <a:rPr sz="1200" spc="-5" dirty="0">
                <a:latin typeface="Times New Roman"/>
                <a:cs typeface="Times New Roman"/>
              </a:rPr>
              <a:t>pipes, </a:t>
            </a:r>
            <a:r>
              <a:rPr sz="1200" dirty="0">
                <a:latin typeface="Times New Roman"/>
                <a:cs typeface="Times New Roman"/>
              </a:rPr>
              <a:t>without </a:t>
            </a:r>
            <a:r>
              <a:rPr sz="1200" spc="-5" dirty="0">
                <a:latin typeface="Times New Roman"/>
                <a:cs typeface="Times New Roman"/>
              </a:rPr>
              <a:t>eroding </a:t>
            </a:r>
            <a:r>
              <a:rPr sz="1200" dirty="0">
                <a:latin typeface="Times New Roman"/>
                <a:cs typeface="Times New Roman"/>
              </a:rPr>
              <a:t>soil. </a:t>
            </a:r>
            <a:r>
              <a:rPr sz="1200" spc="-5" dirty="0">
                <a:latin typeface="Times New Roman"/>
                <a:cs typeface="Times New Roman"/>
              </a:rPr>
              <a:t>Spillways </a:t>
            </a:r>
            <a:r>
              <a:rPr sz="1200" dirty="0">
                <a:latin typeface="Times New Roman"/>
                <a:cs typeface="Times New Roman"/>
              </a:rPr>
              <a:t>may be </a:t>
            </a:r>
            <a:r>
              <a:rPr sz="1200" spc="-5" dirty="0">
                <a:latin typeface="Times New Roman"/>
                <a:cs typeface="Times New Roman"/>
              </a:rPr>
              <a:t>constructed </a:t>
            </a:r>
            <a:r>
              <a:rPr sz="1200" dirty="0">
                <a:latin typeface="Times New Roman"/>
                <a:cs typeface="Times New Roman"/>
              </a:rPr>
              <a:t>of  plastic, </a:t>
            </a:r>
            <a:r>
              <a:rPr sz="1200" spc="-5" dirty="0">
                <a:latin typeface="Times New Roman"/>
                <a:cs typeface="Times New Roman"/>
              </a:rPr>
              <a:t>concrete, metal </a:t>
            </a:r>
            <a:r>
              <a:rPr sz="1200" spc="5" dirty="0">
                <a:latin typeface="Times New Roman"/>
                <a:cs typeface="Times New Roman"/>
              </a:rPr>
              <a:t>or </a:t>
            </a:r>
            <a:r>
              <a:rPr sz="1200" spc="-5" dirty="0">
                <a:latin typeface="Times New Roman"/>
                <a:cs typeface="Times New Roman"/>
              </a:rPr>
              <a:t>other </a:t>
            </a:r>
            <a:r>
              <a:rPr sz="1200" dirty="0">
                <a:latin typeface="Times New Roman"/>
                <a:cs typeface="Times New Roman"/>
              </a:rPr>
              <a:t>suitable </a:t>
            </a:r>
            <a:r>
              <a:rPr sz="1200" spc="-5" dirty="0">
                <a:latin typeface="Times New Roman"/>
                <a:cs typeface="Times New Roman"/>
              </a:rPr>
              <a:t>material </a:t>
            </a:r>
            <a:r>
              <a:rPr sz="1200" dirty="0">
                <a:latin typeface="Times New Roman"/>
                <a:cs typeface="Times New Roman"/>
              </a:rPr>
              <a:t>. If plastic </a:t>
            </a:r>
            <a:r>
              <a:rPr sz="1200" spc="-5" dirty="0">
                <a:latin typeface="Times New Roman"/>
                <a:cs typeface="Times New Roman"/>
              </a:rPr>
              <a:t>sheets </a:t>
            </a:r>
            <a:r>
              <a:rPr sz="1200" dirty="0">
                <a:latin typeface="Times New Roman"/>
                <a:cs typeface="Times New Roman"/>
              </a:rPr>
              <a:t>are used,  </a:t>
            </a:r>
            <a:r>
              <a:rPr sz="1200" spc="-5" dirty="0">
                <a:latin typeface="Times New Roman"/>
                <a:cs typeface="Times New Roman"/>
              </a:rPr>
              <a:t>care </a:t>
            </a:r>
            <a:r>
              <a:rPr sz="1200" dirty="0">
                <a:latin typeface="Times New Roman"/>
                <a:cs typeface="Times New Roman"/>
              </a:rPr>
              <a:t>must be taken to ensure plastic </a:t>
            </a:r>
            <a:r>
              <a:rPr sz="1200" spc="-5" dirty="0">
                <a:latin typeface="Times New Roman"/>
                <a:cs typeface="Times New Roman"/>
              </a:rPr>
              <a:t>is </a:t>
            </a:r>
            <a:r>
              <a:rPr sz="1200" dirty="0">
                <a:latin typeface="Times New Roman"/>
                <a:cs typeface="Times New Roman"/>
              </a:rPr>
              <a:t>not </a:t>
            </a:r>
            <a:r>
              <a:rPr sz="1200" spc="-5" dirty="0">
                <a:latin typeface="Times New Roman"/>
                <a:cs typeface="Times New Roman"/>
              </a:rPr>
              <a:t>dislodged and carried </a:t>
            </a:r>
            <a:r>
              <a:rPr sz="1200" dirty="0">
                <a:latin typeface="Times New Roman"/>
                <a:cs typeface="Times New Roman"/>
              </a:rPr>
              <a:t>downstream .  This </a:t>
            </a:r>
            <a:r>
              <a:rPr sz="1200" spc="-5" dirty="0">
                <a:latin typeface="Times New Roman"/>
                <a:cs typeface="Times New Roman"/>
              </a:rPr>
              <a:t>practice </a:t>
            </a:r>
            <a:r>
              <a:rPr sz="1200" dirty="0">
                <a:latin typeface="Times New Roman"/>
                <a:cs typeface="Times New Roman"/>
              </a:rPr>
              <a:t>may be useful on </a:t>
            </a:r>
            <a:r>
              <a:rPr sz="1200" spc="-5" dirty="0">
                <a:latin typeface="Times New Roman"/>
                <a:cs typeface="Times New Roman"/>
              </a:rPr>
              <a:t>fields irrigated </a:t>
            </a:r>
            <a:r>
              <a:rPr sz="1200" dirty="0">
                <a:latin typeface="Times New Roman"/>
                <a:cs typeface="Times New Roman"/>
              </a:rPr>
              <a:t>in </a:t>
            </a:r>
            <a:r>
              <a:rPr sz="1200" spc="-5" dirty="0">
                <a:latin typeface="Times New Roman"/>
                <a:cs typeface="Times New Roman"/>
              </a:rPr>
              <a:t>border strips and</a:t>
            </a:r>
            <a:r>
              <a:rPr sz="1200" spc="55" dirty="0">
                <a:latin typeface="Times New Roman"/>
                <a:cs typeface="Times New Roman"/>
              </a:rPr>
              <a:t> </a:t>
            </a:r>
            <a:r>
              <a:rPr sz="1200" dirty="0">
                <a:latin typeface="Times New Roman"/>
                <a:cs typeface="Times New Roman"/>
              </a:rPr>
              <a:t>furrows.</a:t>
            </a:r>
            <a:endParaRPr sz="1200">
              <a:latin typeface="Times New Roman"/>
              <a:cs typeface="Times New Roman"/>
            </a:endParaRPr>
          </a:p>
        </p:txBody>
      </p:sp>
      <p:sp>
        <p:nvSpPr>
          <p:cNvPr id="28" name="object 28"/>
          <p:cNvSpPr/>
          <p:nvPr/>
        </p:nvSpPr>
        <p:spPr>
          <a:xfrm>
            <a:off x="5807836" y="1713692"/>
            <a:ext cx="123830" cy="122933"/>
          </a:xfrm>
          <a:prstGeom prst="rect">
            <a:avLst/>
          </a:prstGeom>
          <a:blipFill>
            <a:blip r:embed="rId3" cstate="print"/>
            <a:stretch>
              <a:fillRect/>
            </a:stretch>
          </a:blipFill>
        </p:spPr>
        <p:txBody>
          <a:bodyPr wrap="square" lIns="0" tIns="0" rIns="0" bIns="0" rtlCol="0"/>
          <a:lstStyle/>
          <a:p>
            <a:endParaRPr/>
          </a:p>
        </p:txBody>
      </p:sp>
      <p:sp>
        <p:nvSpPr>
          <p:cNvPr id="29" name="object 29"/>
          <p:cNvSpPr txBox="1"/>
          <p:nvPr/>
        </p:nvSpPr>
        <p:spPr>
          <a:xfrm>
            <a:off x="6043421" y="1729485"/>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30" name="object 30"/>
          <p:cNvSpPr/>
          <p:nvPr/>
        </p:nvSpPr>
        <p:spPr>
          <a:xfrm>
            <a:off x="5645784" y="2100326"/>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31" name="object 31"/>
          <p:cNvSpPr/>
          <p:nvPr/>
        </p:nvSpPr>
        <p:spPr>
          <a:xfrm>
            <a:off x="5798184" y="2100326"/>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32" name="object 32"/>
          <p:cNvSpPr/>
          <p:nvPr/>
        </p:nvSpPr>
        <p:spPr>
          <a:xfrm>
            <a:off x="5798311" y="209943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3" name="object 33"/>
          <p:cNvSpPr/>
          <p:nvPr/>
        </p:nvSpPr>
        <p:spPr>
          <a:xfrm>
            <a:off x="5941190" y="209943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4" name="object 34"/>
          <p:cNvSpPr/>
          <p:nvPr/>
        </p:nvSpPr>
        <p:spPr>
          <a:xfrm>
            <a:off x="5807836" y="2146762"/>
            <a:ext cx="123830" cy="122933"/>
          </a:xfrm>
          <a:prstGeom prst="rect">
            <a:avLst/>
          </a:prstGeom>
          <a:blipFill>
            <a:blip r:embed="rId2" cstate="print"/>
            <a:stretch>
              <a:fillRect/>
            </a:stretch>
          </a:blipFill>
        </p:spPr>
        <p:txBody>
          <a:bodyPr wrap="square" lIns="0" tIns="0" rIns="0" bIns="0" rtlCol="0"/>
          <a:lstStyle/>
          <a:p>
            <a:endParaRPr/>
          </a:p>
        </p:txBody>
      </p:sp>
      <p:sp>
        <p:nvSpPr>
          <p:cNvPr id="35" name="object 35"/>
          <p:cNvSpPr txBox="1"/>
          <p:nvPr/>
        </p:nvSpPr>
        <p:spPr>
          <a:xfrm>
            <a:off x="6043421" y="2162302"/>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36" name="object 36"/>
          <p:cNvSpPr/>
          <p:nvPr/>
        </p:nvSpPr>
        <p:spPr>
          <a:xfrm>
            <a:off x="5647309" y="236245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7" name="object 37"/>
          <p:cNvSpPr/>
          <p:nvPr/>
        </p:nvSpPr>
        <p:spPr>
          <a:xfrm>
            <a:off x="5647309" y="202412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8" name="object 38"/>
          <p:cNvSpPr/>
          <p:nvPr/>
        </p:nvSpPr>
        <p:spPr>
          <a:xfrm>
            <a:off x="5807836" y="2581102"/>
            <a:ext cx="123830" cy="122933"/>
          </a:xfrm>
          <a:prstGeom prst="rect">
            <a:avLst/>
          </a:prstGeom>
          <a:blipFill>
            <a:blip r:embed="rId3" cstate="print"/>
            <a:stretch>
              <a:fillRect/>
            </a:stretch>
          </a:blipFill>
        </p:spPr>
        <p:txBody>
          <a:bodyPr wrap="square" lIns="0" tIns="0" rIns="0" bIns="0" rtlCol="0"/>
          <a:lstStyle/>
          <a:p>
            <a:endParaRPr/>
          </a:p>
        </p:txBody>
      </p:sp>
      <p:sp>
        <p:nvSpPr>
          <p:cNvPr id="39" name="object 39"/>
          <p:cNvSpPr txBox="1"/>
          <p:nvPr/>
        </p:nvSpPr>
        <p:spPr>
          <a:xfrm>
            <a:off x="6043421" y="2596642"/>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40" name="object 40"/>
          <p:cNvSpPr/>
          <p:nvPr/>
        </p:nvSpPr>
        <p:spPr>
          <a:xfrm>
            <a:off x="466344" y="3042157"/>
            <a:ext cx="5085080" cy="1318895"/>
          </a:xfrm>
          <a:custGeom>
            <a:avLst/>
            <a:gdLst/>
            <a:ahLst/>
            <a:cxnLst/>
            <a:rect l="l" t="t" r="r" b="b"/>
            <a:pathLst>
              <a:path w="5085080" h="1318895">
                <a:moveTo>
                  <a:pt x="0" y="1318641"/>
                </a:moveTo>
                <a:lnTo>
                  <a:pt x="5084953" y="1318641"/>
                </a:lnTo>
                <a:lnTo>
                  <a:pt x="5084953" y="0"/>
                </a:lnTo>
                <a:lnTo>
                  <a:pt x="0" y="0"/>
                </a:lnTo>
                <a:lnTo>
                  <a:pt x="0" y="1318641"/>
                </a:lnTo>
                <a:close/>
              </a:path>
            </a:pathLst>
          </a:custGeom>
          <a:solidFill>
            <a:srgbClr val="F0F0F0"/>
          </a:solidFill>
        </p:spPr>
        <p:txBody>
          <a:bodyPr wrap="square" lIns="0" tIns="0" rIns="0" bIns="0" rtlCol="0"/>
          <a:lstStyle/>
          <a:p>
            <a:endParaRPr/>
          </a:p>
        </p:txBody>
      </p:sp>
      <p:sp>
        <p:nvSpPr>
          <p:cNvPr id="41" name="object 41"/>
          <p:cNvSpPr/>
          <p:nvPr/>
        </p:nvSpPr>
        <p:spPr>
          <a:xfrm>
            <a:off x="614172" y="3042234"/>
            <a:ext cx="4860925" cy="387985"/>
          </a:xfrm>
          <a:custGeom>
            <a:avLst/>
            <a:gdLst/>
            <a:ahLst/>
            <a:cxnLst/>
            <a:rect l="l" t="t" r="r" b="b"/>
            <a:pathLst>
              <a:path w="4860925" h="387985">
                <a:moveTo>
                  <a:pt x="4860925" y="0"/>
                </a:moveTo>
                <a:lnTo>
                  <a:pt x="0" y="0"/>
                </a:lnTo>
                <a:lnTo>
                  <a:pt x="0" y="387400"/>
                </a:lnTo>
                <a:lnTo>
                  <a:pt x="4860925" y="387400"/>
                </a:lnTo>
                <a:lnTo>
                  <a:pt x="4860925" y="0"/>
                </a:lnTo>
                <a:close/>
              </a:path>
            </a:pathLst>
          </a:custGeom>
          <a:solidFill>
            <a:srgbClr val="F0F0F0"/>
          </a:solidFill>
        </p:spPr>
        <p:txBody>
          <a:bodyPr wrap="square" lIns="0" tIns="0" rIns="0" bIns="0" rtlCol="0"/>
          <a:lstStyle/>
          <a:p>
            <a:endParaRPr/>
          </a:p>
        </p:txBody>
      </p:sp>
      <p:sp>
        <p:nvSpPr>
          <p:cNvPr id="42" name="object 42"/>
          <p:cNvSpPr/>
          <p:nvPr/>
        </p:nvSpPr>
        <p:spPr>
          <a:xfrm>
            <a:off x="614172" y="342963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43" name="object 43"/>
          <p:cNvSpPr/>
          <p:nvPr/>
        </p:nvSpPr>
        <p:spPr>
          <a:xfrm>
            <a:off x="614172" y="360489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4" name="object 44"/>
          <p:cNvSpPr/>
          <p:nvPr/>
        </p:nvSpPr>
        <p:spPr>
          <a:xfrm>
            <a:off x="614172" y="3780154"/>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5" name="object 45"/>
          <p:cNvSpPr/>
          <p:nvPr/>
        </p:nvSpPr>
        <p:spPr>
          <a:xfrm>
            <a:off x="614172" y="395541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6" name="object 46"/>
          <p:cNvSpPr/>
          <p:nvPr/>
        </p:nvSpPr>
        <p:spPr>
          <a:xfrm>
            <a:off x="614172" y="413067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7" name="object 47"/>
          <p:cNvSpPr txBox="1"/>
          <p:nvPr/>
        </p:nvSpPr>
        <p:spPr>
          <a:xfrm>
            <a:off x="601472" y="3016530"/>
            <a:ext cx="4771390" cy="129921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Furrow Dikes</a:t>
            </a:r>
            <a:r>
              <a:rPr sz="1350" spc="-10" dirty="0">
                <a:latin typeface="Arial"/>
                <a:cs typeface="Arial"/>
              </a:rPr>
              <a:t> </a:t>
            </a:r>
            <a:r>
              <a:rPr sz="1350" spc="-5" dirty="0">
                <a:latin typeface="Arial"/>
                <a:cs typeface="Arial"/>
              </a:rPr>
              <a:t>(C-Taps)</a:t>
            </a:r>
            <a:endParaRPr sz="1350">
              <a:latin typeface="Arial"/>
              <a:cs typeface="Arial"/>
            </a:endParaRPr>
          </a:p>
          <a:p>
            <a:pPr marL="12700" marR="5080">
              <a:lnSpc>
                <a:spcPts val="1380"/>
              </a:lnSpc>
              <a:spcBef>
                <a:spcPts val="775"/>
              </a:spcBef>
            </a:pPr>
            <a:r>
              <a:rPr sz="1200" spc="-5" dirty="0">
                <a:latin typeface="Times New Roman"/>
                <a:cs typeface="Times New Roman"/>
              </a:rPr>
              <a:t>Furrow </a:t>
            </a:r>
            <a:r>
              <a:rPr sz="1200" dirty="0">
                <a:latin typeface="Times New Roman"/>
                <a:cs typeface="Times New Roman"/>
              </a:rPr>
              <a:t>dikes are small dikes </a:t>
            </a:r>
            <a:r>
              <a:rPr sz="1200" spc="-5" dirty="0">
                <a:latin typeface="Times New Roman"/>
                <a:cs typeface="Times New Roman"/>
              </a:rPr>
              <a:t>constructed </a:t>
            </a:r>
            <a:r>
              <a:rPr sz="1200" dirty="0">
                <a:latin typeface="Times New Roman"/>
                <a:cs typeface="Times New Roman"/>
              </a:rPr>
              <a:t>in </a:t>
            </a:r>
            <a:r>
              <a:rPr sz="1200" spc="-5" dirty="0">
                <a:latin typeface="Times New Roman"/>
                <a:cs typeface="Times New Roman"/>
              </a:rPr>
              <a:t>furrows </a:t>
            </a:r>
            <a:r>
              <a:rPr sz="1200" dirty="0">
                <a:latin typeface="Times New Roman"/>
                <a:cs typeface="Times New Roman"/>
              </a:rPr>
              <a:t>that </a:t>
            </a:r>
            <a:r>
              <a:rPr sz="1200" spc="-5" dirty="0">
                <a:latin typeface="Times New Roman"/>
                <a:cs typeface="Times New Roman"/>
              </a:rPr>
              <a:t>manage water  velocity. They </a:t>
            </a:r>
            <a:r>
              <a:rPr sz="1200" dirty="0">
                <a:latin typeface="Times New Roman"/>
                <a:cs typeface="Times New Roman"/>
              </a:rPr>
              <a:t>may be constructed of earth </a:t>
            </a:r>
            <a:r>
              <a:rPr sz="1200" spc="-5" dirty="0">
                <a:latin typeface="Times New Roman"/>
                <a:cs typeface="Times New Roman"/>
              </a:rPr>
              <a:t>with an attachment </a:t>
            </a:r>
            <a:r>
              <a:rPr sz="1200" dirty="0">
                <a:latin typeface="Times New Roman"/>
                <a:cs typeface="Times New Roman"/>
              </a:rPr>
              <a:t>to tillage  </a:t>
            </a:r>
            <a:r>
              <a:rPr sz="1200" spc="-5" dirty="0">
                <a:latin typeface="Times New Roman"/>
                <a:cs typeface="Times New Roman"/>
              </a:rPr>
              <a:t>equipment, pre-manufactured "C-Taps", </a:t>
            </a:r>
            <a:r>
              <a:rPr sz="1200" dirty="0">
                <a:latin typeface="Times New Roman"/>
                <a:cs typeface="Times New Roman"/>
              </a:rPr>
              <a:t>or other </a:t>
            </a:r>
            <a:r>
              <a:rPr sz="1200" spc="-5" dirty="0">
                <a:latin typeface="Times New Roman"/>
                <a:cs typeface="Times New Roman"/>
              </a:rPr>
              <a:t>material, </a:t>
            </a:r>
            <a:r>
              <a:rPr sz="1200" dirty="0">
                <a:latin typeface="Times New Roman"/>
                <a:cs typeface="Times New Roman"/>
              </a:rPr>
              <a:t>such </a:t>
            </a:r>
            <a:r>
              <a:rPr sz="1200" spc="-10" dirty="0">
                <a:latin typeface="Times New Roman"/>
                <a:cs typeface="Times New Roman"/>
              </a:rPr>
              <a:t>as </a:t>
            </a:r>
            <a:r>
              <a:rPr sz="1200" spc="-5" dirty="0">
                <a:latin typeface="Times New Roman"/>
                <a:cs typeface="Times New Roman"/>
              </a:rPr>
              <a:t>rolled </a:t>
            </a:r>
            <a:r>
              <a:rPr sz="1200" dirty="0">
                <a:latin typeface="Times New Roman"/>
                <a:cs typeface="Times New Roman"/>
              </a:rPr>
              <a:t>fiber  mat, </a:t>
            </a:r>
            <a:r>
              <a:rPr sz="1200" spc="-5" dirty="0">
                <a:latin typeface="Times New Roman"/>
                <a:cs typeface="Times New Roman"/>
              </a:rPr>
              <a:t>plastic, etc. </a:t>
            </a:r>
            <a:r>
              <a:rPr sz="1200" dirty="0">
                <a:latin typeface="Times New Roman"/>
                <a:cs typeface="Times New Roman"/>
              </a:rPr>
              <a:t>According to Jones &amp; Stokes </a:t>
            </a:r>
            <a:r>
              <a:rPr sz="1200" spc="-5" dirty="0">
                <a:latin typeface="Times New Roman"/>
                <a:cs typeface="Times New Roman"/>
              </a:rPr>
              <a:t>(Jones </a:t>
            </a:r>
            <a:r>
              <a:rPr sz="1200" dirty="0">
                <a:latin typeface="Times New Roman"/>
                <a:cs typeface="Times New Roman"/>
              </a:rPr>
              <a:t>&amp; Stokes </a:t>
            </a:r>
            <a:r>
              <a:rPr sz="1200" spc="-5" dirty="0">
                <a:latin typeface="Times New Roman"/>
                <a:cs typeface="Times New Roman"/>
              </a:rPr>
              <a:t>Associates  1996), </a:t>
            </a:r>
            <a:r>
              <a:rPr sz="1200" dirty="0">
                <a:latin typeface="Times New Roman"/>
                <a:cs typeface="Times New Roman"/>
              </a:rPr>
              <a:t>this </a:t>
            </a:r>
            <a:r>
              <a:rPr sz="1200" spc="-5" dirty="0">
                <a:latin typeface="Times New Roman"/>
                <a:cs typeface="Times New Roman"/>
              </a:rPr>
              <a:t>MP </a:t>
            </a:r>
            <a:r>
              <a:rPr sz="1200" dirty="0">
                <a:latin typeface="Times New Roman"/>
                <a:cs typeface="Times New Roman"/>
              </a:rPr>
              <a:t>should </a:t>
            </a:r>
            <a:r>
              <a:rPr sz="1200" spc="-5" dirty="0">
                <a:latin typeface="Times New Roman"/>
                <a:cs typeface="Times New Roman"/>
              </a:rPr>
              <a:t>reduce sediment </a:t>
            </a:r>
            <a:r>
              <a:rPr sz="1200" dirty="0">
                <a:latin typeface="Times New Roman"/>
                <a:cs typeface="Times New Roman"/>
              </a:rPr>
              <a:t>transport </a:t>
            </a:r>
            <a:r>
              <a:rPr sz="1200" spc="-5" dirty="0">
                <a:latin typeface="Times New Roman"/>
                <a:cs typeface="Times New Roman"/>
              </a:rPr>
              <a:t>at relatively low</a:t>
            </a:r>
            <a:r>
              <a:rPr sz="1200" spc="55" dirty="0">
                <a:latin typeface="Times New Roman"/>
                <a:cs typeface="Times New Roman"/>
              </a:rPr>
              <a:t> </a:t>
            </a:r>
            <a:r>
              <a:rPr sz="1200" spc="-5" dirty="0">
                <a:latin typeface="Times New Roman"/>
                <a:cs typeface="Times New Roman"/>
              </a:rPr>
              <a:t>cost.</a:t>
            </a:r>
            <a:endParaRPr sz="1200">
              <a:latin typeface="Times New Roman"/>
              <a:cs typeface="Times New Roman"/>
            </a:endParaRPr>
          </a:p>
        </p:txBody>
      </p:sp>
      <p:sp>
        <p:nvSpPr>
          <p:cNvPr id="48" name="object 48"/>
          <p:cNvSpPr/>
          <p:nvPr/>
        </p:nvSpPr>
        <p:spPr>
          <a:xfrm>
            <a:off x="5551296" y="3042157"/>
            <a:ext cx="2221230" cy="1318895"/>
          </a:xfrm>
          <a:custGeom>
            <a:avLst/>
            <a:gdLst/>
            <a:ahLst/>
            <a:cxnLst/>
            <a:rect l="l" t="t" r="r" b="b"/>
            <a:pathLst>
              <a:path w="2221229" h="1318895">
                <a:moveTo>
                  <a:pt x="0" y="1318641"/>
                </a:moveTo>
                <a:lnTo>
                  <a:pt x="2221103" y="1318641"/>
                </a:lnTo>
                <a:lnTo>
                  <a:pt x="2221103" y="0"/>
                </a:lnTo>
                <a:lnTo>
                  <a:pt x="0" y="0"/>
                </a:lnTo>
                <a:lnTo>
                  <a:pt x="0" y="1318641"/>
                </a:lnTo>
                <a:close/>
              </a:path>
            </a:pathLst>
          </a:custGeom>
          <a:solidFill>
            <a:srgbClr val="F0F0F0"/>
          </a:solidFill>
        </p:spPr>
        <p:txBody>
          <a:bodyPr wrap="square" lIns="0" tIns="0" rIns="0" bIns="0" rtlCol="0"/>
          <a:lstStyle/>
          <a:p>
            <a:endParaRPr/>
          </a:p>
        </p:txBody>
      </p:sp>
      <p:sp>
        <p:nvSpPr>
          <p:cNvPr id="49" name="object 49"/>
          <p:cNvSpPr/>
          <p:nvPr/>
        </p:nvSpPr>
        <p:spPr>
          <a:xfrm>
            <a:off x="5645784" y="3138170"/>
            <a:ext cx="1930400" cy="260985"/>
          </a:xfrm>
          <a:custGeom>
            <a:avLst/>
            <a:gdLst/>
            <a:ahLst/>
            <a:cxnLst/>
            <a:rect l="l" t="t" r="r" b="b"/>
            <a:pathLst>
              <a:path w="1930400" h="260985">
                <a:moveTo>
                  <a:pt x="0" y="260984"/>
                </a:moveTo>
                <a:lnTo>
                  <a:pt x="1930018" y="260984"/>
                </a:lnTo>
                <a:lnTo>
                  <a:pt x="1930018" y="0"/>
                </a:lnTo>
                <a:lnTo>
                  <a:pt x="0" y="0"/>
                </a:lnTo>
                <a:lnTo>
                  <a:pt x="0" y="260984"/>
                </a:lnTo>
                <a:close/>
              </a:path>
            </a:pathLst>
          </a:custGeom>
          <a:solidFill>
            <a:srgbClr val="FFFFFF"/>
          </a:solidFill>
        </p:spPr>
        <p:txBody>
          <a:bodyPr wrap="square" lIns="0" tIns="0" rIns="0" bIns="0" rtlCol="0"/>
          <a:lstStyle/>
          <a:p>
            <a:endParaRPr/>
          </a:p>
        </p:txBody>
      </p:sp>
      <p:sp>
        <p:nvSpPr>
          <p:cNvPr id="50" name="object 50"/>
          <p:cNvSpPr/>
          <p:nvPr/>
        </p:nvSpPr>
        <p:spPr>
          <a:xfrm>
            <a:off x="5798184" y="3138246"/>
            <a:ext cx="1701164" cy="260985"/>
          </a:xfrm>
          <a:custGeom>
            <a:avLst/>
            <a:gdLst/>
            <a:ahLst/>
            <a:cxnLst/>
            <a:rect l="l" t="t" r="r" b="b"/>
            <a:pathLst>
              <a:path w="1701165" h="260985">
                <a:moveTo>
                  <a:pt x="1701038" y="0"/>
                </a:moveTo>
                <a:lnTo>
                  <a:pt x="0" y="0"/>
                </a:lnTo>
                <a:lnTo>
                  <a:pt x="0" y="260908"/>
                </a:lnTo>
                <a:lnTo>
                  <a:pt x="1701038" y="260908"/>
                </a:lnTo>
                <a:lnTo>
                  <a:pt x="1701038" y="0"/>
                </a:lnTo>
                <a:close/>
              </a:path>
            </a:pathLst>
          </a:custGeom>
          <a:solidFill>
            <a:srgbClr val="FFFFFF"/>
          </a:solidFill>
        </p:spPr>
        <p:txBody>
          <a:bodyPr wrap="square" lIns="0" tIns="0" rIns="0" bIns="0" rtlCol="0"/>
          <a:lstStyle/>
          <a:p>
            <a:endParaRPr/>
          </a:p>
        </p:txBody>
      </p:sp>
      <p:sp>
        <p:nvSpPr>
          <p:cNvPr id="51" name="object 51"/>
          <p:cNvSpPr/>
          <p:nvPr/>
        </p:nvSpPr>
        <p:spPr>
          <a:xfrm>
            <a:off x="5798311" y="313702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52" name="object 52"/>
          <p:cNvSpPr/>
          <p:nvPr/>
        </p:nvSpPr>
        <p:spPr>
          <a:xfrm>
            <a:off x="5807836" y="3184352"/>
            <a:ext cx="123830" cy="122933"/>
          </a:xfrm>
          <a:prstGeom prst="rect">
            <a:avLst/>
          </a:prstGeom>
          <a:blipFill>
            <a:blip r:embed="rId4" cstate="print"/>
            <a:stretch>
              <a:fillRect/>
            </a:stretch>
          </a:blipFill>
        </p:spPr>
        <p:txBody>
          <a:bodyPr wrap="square" lIns="0" tIns="0" rIns="0" bIns="0" rtlCol="0"/>
          <a:lstStyle/>
          <a:p>
            <a:endParaRPr/>
          </a:p>
        </p:txBody>
      </p:sp>
      <p:sp>
        <p:nvSpPr>
          <p:cNvPr id="53" name="object 53"/>
          <p:cNvSpPr/>
          <p:nvPr/>
        </p:nvSpPr>
        <p:spPr>
          <a:xfrm>
            <a:off x="5645784" y="3569842"/>
            <a:ext cx="1930400" cy="264160"/>
          </a:xfrm>
          <a:custGeom>
            <a:avLst/>
            <a:gdLst/>
            <a:ahLst/>
            <a:cxnLst/>
            <a:rect l="l" t="t" r="r" b="b"/>
            <a:pathLst>
              <a:path w="1930400" h="264160">
                <a:moveTo>
                  <a:pt x="0" y="263652"/>
                </a:moveTo>
                <a:lnTo>
                  <a:pt x="1930018" y="263652"/>
                </a:lnTo>
                <a:lnTo>
                  <a:pt x="1930018" y="0"/>
                </a:lnTo>
                <a:lnTo>
                  <a:pt x="0" y="0"/>
                </a:lnTo>
                <a:lnTo>
                  <a:pt x="0" y="263652"/>
                </a:lnTo>
                <a:close/>
              </a:path>
            </a:pathLst>
          </a:custGeom>
          <a:solidFill>
            <a:srgbClr val="F0F0F0"/>
          </a:solidFill>
        </p:spPr>
        <p:txBody>
          <a:bodyPr wrap="square" lIns="0" tIns="0" rIns="0" bIns="0" rtlCol="0"/>
          <a:lstStyle/>
          <a:p>
            <a:endParaRPr/>
          </a:p>
        </p:txBody>
      </p:sp>
      <p:sp>
        <p:nvSpPr>
          <p:cNvPr id="54" name="object 54"/>
          <p:cNvSpPr/>
          <p:nvPr/>
        </p:nvSpPr>
        <p:spPr>
          <a:xfrm>
            <a:off x="5798184" y="3571366"/>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55" name="object 55"/>
          <p:cNvSpPr/>
          <p:nvPr/>
        </p:nvSpPr>
        <p:spPr>
          <a:xfrm>
            <a:off x="5798311" y="357009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56" name="object 56"/>
          <p:cNvSpPr/>
          <p:nvPr/>
        </p:nvSpPr>
        <p:spPr>
          <a:xfrm>
            <a:off x="5941190" y="357009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57" name="object 57"/>
          <p:cNvSpPr/>
          <p:nvPr/>
        </p:nvSpPr>
        <p:spPr>
          <a:xfrm>
            <a:off x="5807836" y="3617422"/>
            <a:ext cx="123830" cy="122933"/>
          </a:xfrm>
          <a:prstGeom prst="rect">
            <a:avLst/>
          </a:prstGeom>
          <a:blipFill>
            <a:blip r:embed="rId4" cstate="print"/>
            <a:stretch>
              <a:fillRect/>
            </a:stretch>
          </a:blipFill>
        </p:spPr>
        <p:txBody>
          <a:bodyPr wrap="square" lIns="0" tIns="0" rIns="0" bIns="0" rtlCol="0"/>
          <a:lstStyle/>
          <a:p>
            <a:endParaRPr/>
          </a:p>
        </p:txBody>
      </p:sp>
      <p:sp>
        <p:nvSpPr>
          <p:cNvPr id="58" name="object 58"/>
          <p:cNvSpPr/>
          <p:nvPr/>
        </p:nvSpPr>
        <p:spPr>
          <a:xfrm>
            <a:off x="5647309" y="383349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9" name="object 59"/>
          <p:cNvSpPr/>
          <p:nvPr/>
        </p:nvSpPr>
        <p:spPr>
          <a:xfrm>
            <a:off x="5647309" y="349364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60" name="object 60"/>
          <p:cNvSpPr/>
          <p:nvPr/>
        </p:nvSpPr>
        <p:spPr>
          <a:xfrm>
            <a:off x="5645784" y="4004183"/>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61" name="object 61"/>
          <p:cNvSpPr/>
          <p:nvPr/>
        </p:nvSpPr>
        <p:spPr>
          <a:xfrm>
            <a:off x="5798184" y="4004183"/>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62" name="object 62"/>
          <p:cNvSpPr/>
          <p:nvPr/>
        </p:nvSpPr>
        <p:spPr>
          <a:xfrm>
            <a:off x="5798311" y="400253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3" name="object 63"/>
          <p:cNvSpPr/>
          <p:nvPr/>
        </p:nvSpPr>
        <p:spPr>
          <a:xfrm>
            <a:off x="5807836" y="4049857"/>
            <a:ext cx="123830" cy="122933"/>
          </a:xfrm>
          <a:prstGeom prst="rect">
            <a:avLst/>
          </a:prstGeom>
          <a:blipFill>
            <a:blip r:embed="rId2" cstate="print"/>
            <a:stretch>
              <a:fillRect/>
            </a:stretch>
          </a:blipFill>
        </p:spPr>
        <p:txBody>
          <a:bodyPr wrap="square" lIns="0" tIns="0" rIns="0" bIns="0" rtlCol="0"/>
          <a:lstStyle/>
          <a:p>
            <a:endParaRPr/>
          </a:p>
        </p:txBody>
      </p:sp>
      <p:graphicFrame>
        <p:nvGraphicFramePr>
          <p:cNvPr id="64" name="object 64"/>
          <p:cNvGraphicFramePr>
            <a:graphicFrameLocks noGrp="1"/>
          </p:cNvGraphicFramePr>
          <p:nvPr/>
        </p:nvGraphicFramePr>
        <p:xfrm>
          <a:off x="5645784" y="2965957"/>
          <a:ext cx="1929764" cy="1375026"/>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6012">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3384">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4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5080" marB="0">
                    <a:solidFill>
                      <a:srgbClr val="FFFFFF"/>
                    </a:solidFill>
                  </a:tcPr>
                </a:tc>
                <a:extLst>
                  <a:ext uri="{0D108BD9-81ED-4DB2-BD59-A6C34878D82A}">
                    <a16:rowId xmlns:a16="http://schemas.microsoft.com/office/drawing/2014/main" val="10001"/>
                  </a:ext>
                </a:extLst>
              </a:tr>
              <a:tr h="94741">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7886">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solidFill>
                      <a:srgbClr val="F0F0F0"/>
                    </a:solidFill>
                  </a:tcPr>
                </a:tc>
                <a:extLst>
                  <a:ext uri="{0D108BD9-81ED-4DB2-BD59-A6C34878D82A}">
                    <a16:rowId xmlns:a16="http://schemas.microsoft.com/office/drawing/2014/main" val="10003"/>
                  </a:ext>
                </a:extLst>
              </a:tr>
              <a:tr h="413003">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35"/>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4445" marB="0">
                    <a:solidFill>
                      <a:srgbClr val="FFFFFF"/>
                    </a:solidFill>
                  </a:tcPr>
                </a:tc>
                <a:extLst>
                  <a:ext uri="{0D108BD9-81ED-4DB2-BD59-A6C34878D82A}">
                    <a16:rowId xmlns:a16="http://schemas.microsoft.com/office/drawing/2014/main" val="10004"/>
                  </a:ext>
                </a:extLst>
              </a:tr>
            </a:tbl>
          </a:graphicData>
        </a:graphic>
      </p:graphicFrame>
      <p:sp>
        <p:nvSpPr>
          <p:cNvPr id="65" name="object 65"/>
          <p:cNvSpPr/>
          <p:nvPr/>
        </p:nvSpPr>
        <p:spPr>
          <a:xfrm>
            <a:off x="466344" y="2965957"/>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66" name="object 66"/>
          <p:cNvSpPr/>
          <p:nvPr/>
        </p:nvSpPr>
        <p:spPr>
          <a:xfrm>
            <a:off x="5551296" y="296595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67" name="object 67"/>
          <p:cNvSpPr/>
          <p:nvPr/>
        </p:nvSpPr>
        <p:spPr>
          <a:xfrm>
            <a:off x="461772" y="4360798"/>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68" name="object 68"/>
          <p:cNvSpPr/>
          <p:nvPr/>
        </p:nvSpPr>
        <p:spPr>
          <a:xfrm>
            <a:off x="5551296" y="436079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69" name="object 69"/>
          <p:cNvSpPr txBox="1"/>
          <p:nvPr/>
        </p:nvSpPr>
        <p:spPr>
          <a:xfrm>
            <a:off x="601472" y="4487191"/>
            <a:ext cx="4771390" cy="1825625"/>
          </a:xfrm>
          <a:prstGeom prst="rect">
            <a:avLst/>
          </a:prstGeom>
        </p:spPr>
        <p:txBody>
          <a:bodyPr vert="horz" wrap="square" lIns="0" tIns="110489" rIns="0" bIns="0" rtlCol="0">
            <a:spAutoFit/>
          </a:bodyPr>
          <a:lstStyle/>
          <a:p>
            <a:pPr marL="12700">
              <a:lnSpc>
                <a:spcPct val="100000"/>
              </a:lnSpc>
              <a:spcBef>
                <a:spcPts val="869"/>
              </a:spcBef>
            </a:pPr>
            <a:r>
              <a:rPr sz="1350" dirty="0">
                <a:latin typeface="Arial"/>
                <a:cs typeface="Arial"/>
              </a:rPr>
              <a:t>Filter</a:t>
            </a:r>
            <a:r>
              <a:rPr sz="1350" spc="-5" dirty="0">
                <a:latin typeface="Arial"/>
                <a:cs typeface="Arial"/>
              </a:rPr>
              <a:t> Strips</a:t>
            </a:r>
            <a:endParaRPr sz="1350">
              <a:latin typeface="Arial"/>
              <a:cs typeface="Arial"/>
            </a:endParaRPr>
          </a:p>
          <a:p>
            <a:pPr marL="12700" marR="5080">
              <a:lnSpc>
                <a:spcPct val="95900"/>
              </a:lnSpc>
              <a:spcBef>
                <a:spcPts val="735"/>
              </a:spcBef>
            </a:pPr>
            <a:r>
              <a:rPr sz="1200" dirty="0">
                <a:latin typeface="Times New Roman"/>
                <a:cs typeface="Times New Roman"/>
              </a:rPr>
              <a:t>This </a:t>
            </a:r>
            <a:r>
              <a:rPr sz="1200" spc="-5" dirty="0">
                <a:latin typeface="Times New Roman"/>
                <a:cs typeface="Times New Roman"/>
              </a:rPr>
              <a:t>practice eliminates borders </a:t>
            </a:r>
            <a:r>
              <a:rPr sz="1200" dirty="0">
                <a:latin typeface="Times New Roman"/>
                <a:cs typeface="Times New Roman"/>
              </a:rPr>
              <a:t>on the last 20 to 200 </a:t>
            </a:r>
            <a:r>
              <a:rPr sz="1200" spc="-5" dirty="0">
                <a:latin typeface="Times New Roman"/>
                <a:cs typeface="Times New Roman"/>
              </a:rPr>
              <a:t>feet </a:t>
            </a:r>
            <a:r>
              <a:rPr sz="1200" dirty="0">
                <a:latin typeface="Times New Roman"/>
                <a:cs typeface="Times New Roman"/>
              </a:rPr>
              <a:t>of the </a:t>
            </a:r>
            <a:r>
              <a:rPr sz="1200" spc="-5" dirty="0">
                <a:latin typeface="Times New Roman"/>
                <a:cs typeface="Times New Roman"/>
              </a:rPr>
              <a:t>field. </a:t>
            </a:r>
            <a:r>
              <a:rPr sz="1200" dirty="0">
                <a:latin typeface="Times New Roman"/>
                <a:cs typeface="Times New Roman"/>
              </a:rPr>
              <a:t>The  </a:t>
            </a:r>
            <a:r>
              <a:rPr sz="1200" spc="-5" dirty="0">
                <a:latin typeface="Times New Roman"/>
                <a:cs typeface="Times New Roman"/>
              </a:rPr>
              <a:t>planted crop is </a:t>
            </a:r>
            <a:r>
              <a:rPr sz="1200" dirty="0">
                <a:latin typeface="Times New Roman"/>
                <a:cs typeface="Times New Roman"/>
              </a:rPr>
              <a:t>maintained to the </a:t>
            </a:r>
            <a:r>
              <a:rPr sz="1200" spc="-5" dirty="0">
                <a:latin typeface="Times New Roman"/>
                <a:cs typeface="Times New Roman"/>
              </a:rPr>
              <a:t>end </a:t>
            </a:r>
            <a:r>
              <a:rPr sz="1200" dirty="0">
                <a:latin typeface="Times New Roman"/>
                <a:cs typeface="Times New Roman"/>
              </a:rPr>
              <a:t>of the </a:t>
            </a:r>
            <a:r>
              <a:rPr sz="1200" spc="-5" dirty="0">
                <a:latin typeface="Times New Roman"/>
                <a:cs typeface="Times New Roman"/>
              </a:rPr>
              <a:t>field, and tailwater from </a:t>
            </a:r>
            <a:r>
              <a:rPr sz="1200" dirty="0">
                <a:latin typeface="Times New Roman"/>
                <a:cs typeface="Times New Roman"/>
              </a:rPr>
              <a:t>upper  lands </a:t>
            </a:r>
            <a:r>
              <a:rPr sz="1200" spc="-5" dirty="0">
                <a:latin typeface="Times New Roman"/>
                <a:cs typeface="Times New Roman"/>
              </a:rPr>
              <a:t>is used </a:t>
            </a:r>
            <a:r>
              <a:rPr sz="1200" dirty="0">
                <a:latin typeface="Times New Roman"/>
                <a:cs typeface="Times New Roman"/>
              </a:rPr>
              <a:t>to </a:t>
            </a:r>
            <a:r>
              <a:rPr sz="1200" spc="-5" dirty="0">
                <a:latin typeface="Times New Roman"/>
                <a:cs typeface="Times New Roman"/>
              </a:rPr>
              <a:t>irrigate </a:t>
            </a:r>
            <a:r>
              <a:rPr sz="1200" dirty="0">
                <a:latin typeface="Times New Roman"/>
                <a:cs typeface="Times New Roman"/>
              </a:rPr>
              <a:t>the </a:t>
            </a:r>
            <a:r>
              <a:rPr sz="1200" spc="-5" dirty="0">
                <a:latin typeface="Times New Roman"/>
                <a:cs typeface="Times New Roman"/>
              </a:rPr>
              <a:t>crop at </a:t>
            </a:r>
            <a:r>
              <a:rPr sz="1200" dirty="0">
                <a:latin typeface="Times New Roman"/>
                <a:cs typeface="Times New Roman"/>
              </a:rPr>
              <a:t>the </a:t>
            </a:r>
            <a:r>
              <a:rPr sz="1200" spc="-5" dirty="0">
                <a:latin typeface="Times New Roman"/>
                <a:cs typeface="Times New Roman"/>
              </a:rPr>
              <a:t>ends </a:t>
            </a:r>
            <a:r>
              <a:rPr sz="1200" dirty="0">
                <a:latin typeface="Times New Roman"/>
                <a:cs typeface="Times New Roman"/>
              </a:rPr>
              <a:t>of </a:t>
            </a:r>
            <a:r>
              <a:rPr sz="1200" spc="-5" dirty="0">
                <a:latin typeface="Times New Roman"/>
                <a:cs typeface="Times New Roman"/>
              </a:rPr>
              <a:t>adjacent </a:t>
            </a:r>
            <a:r>
              <a:rPr sz="1200" dirty="0">
                <a:latin typeface="Times New Roman"/>
                <a:cs typeface="Times New Roman"/>
              </a:rPr>
              <a:t>lower </a:t>
            </a:r>
            <a:r>
              <a:rPr sz="1200" spc="-5" dirty="0">
                <a:latin typeface="Times New Roman"/>
                <a:cs typeface="Times New Roman"/>
              </a:rPr>
              <a:t>lands. </a:t>
            </a:r>
            <a:r>
              <a:rPr sz="1200" dirty="0">
                <a:latin typeface="Times New Roman"/>
                <a:cs typeface="Times New Roman"/>
              </a:rPr>
              <a:t>The main  slope on the </a:t>
            </a:r>
            <a:r>
              <a:rPr sz="1200" spc="-5" dirty="0">
                <a:latin typeface="Times New Roman"/>
                <a:cs typeface="Times New Roman"/>
              </a:rPr>
              <a:t>field's lower end </a:t>
            </a:r>
            <a:r>
              <a:rPr sz="1200" dirty="0">
                <a:latin typeface="Times New Roman"/>
                <a:cs typeface="Times New Roman"/>
              </a:rPr>
              <a:t>should be no </a:t>
            </a:r>
            <a:r>
              <a:rPr sz="1200" spc="-5" dirty="0">
                <a:latin typeface="Times New Roman"/>
                <a:cs typeface="Times New Roman"/>
              </a:rPr>
              <a:t>greater </a:t>
            </a:r>
            <a:r>
              <a:rPr sz="1200" dirty="0">
                <a:latin typeface="Times New Roman"/>
                <a:cs typeface="Times New Roman"/>
              </a:rPr>
              <a:t>than </a:t>
            </a:r>
            <a:r>
              <a:rPr sz="1200" spc="-5" dirty="0">
                <a:latin typeface="Times New Roman"/>
                <a:cs typeface="Times New Roman"/>
              </a:rPr>
              <a:t>that </a:t>
            </a:r>
            <a:r>
              <a:rPr sz="1200" dirty="0">
                <a:latin typeface="Times New Roman"/>
                <a:cs typeface="Times New Roman"/>
              </a:rPr>
              <a:t>on the </a:t>
            </a:r>
            <a:r>
              <a:rPr sz="1200" spc="-5" dirty="0">
                <a:latin typeface="Times New Roman"/>
                <a:cs typeface="Times New Roman"/>
              </a:rPr>
              <a:t>balance </a:t>
            </a:r>
            <a:r>
              <a:rPr sz="1200" dirty="0">
                <a:latin typeface="Times New Roman"/>
                <a:cs typeface="Times New Roman"/>
              </a:rPr>
              <a:t>of  the </a:t>
            </a:r>
            <a:r>
              <a:rPr sz="1200" spc="-5" dirty="0">
                <a:latin typeface="Times New Roman"/>
                <a:cs typeface="Times New Roman"/>
              </a:rPr>
              <a:t>field. A reduced </a:t>
            </a:r>
            <a:r>
              <a:rPr sz="1200" dirty="0">
                <a:latin typeface="Times New Roman"/>
                <a:cs typeface="Times New Roman"/>
              </a:rPr>
              <a:t>slope may be better. </a:t>
            </a:r>
            <a:r>
              <a:rPr sz="1200" spc="-5" dirty="0">
                <a:latin typeface="Times New Roman"/>
                <a:cs typeface="Times New Roman"/>
              </a:rPr>
              <a:t>With </a:t>
            </a:r>
            <a:r>
              <a:rPr sz="1200" dirty="0">
                <a:latin typeface="Times New Roman"/>
                <a:cs typeface="Times New Roman"/>
              </a:rPr>
              <a:t>no </a:t>
            </a:r>
            <a:r>
              <a:rPr sz="1200" spc="-5" dirty="0">
                <a:latin typeface="Times New Roman"/>
                <a:cs typeface="Times New Roman"/>
              </a:rPr>
              <a:t>tailwater ditch, </a:t>
            </a:r>
            <a:r>
              <a:rPr sz="1200" dirty="0">
                <a:latin typeface="Times New Roman"/>
                <a:cs typeface="Times New Roman"/>
              </a:rPr>
              <a:t>very little  </a:t>
            </a:r>
            <a:r>
              <a:rPr sz="1200" spc="-5" dirty="0">
                <a:latin typeface="Times New Roman"/>
                <a:cs typeface="Times New Roman"/>
              </a:rPr>
              <a:t>erosion occurs as water </a:t>
            </a:r>
            <a:r>
              <a:rPr sz="1200" dirty="0">
                <a:latin typeface="Times New Roman"/>
                <a:cs typeface="Times New Roman"/>
              </a:rPr>
              <a:t>slowly </a:t>
            </a:r>
            <a:r>
              <a:rPr sz="1200" spc="-5" dirty="0">
                <a:latin typeface="Times New Roman"/>
                <a:cs typeface="Times New Roman"/>
              </a:rPr>
              <a:t>moves across </a:t>
            </a:r>
            <a:r>
              <a:rPr sz="1200" dirty="0">
                <a:latin typeface="Times New Roman"/>
                <a:cs typeface="Times New Roman"/>
              </a:rPr>
              <a:t>a wide </a:t>
            </a:r>
            <a:r>
              <a:rPr sz="1200" spc="-5" dirty="0">
                <a:latin typeface="Times New Roman"/>
                <a:cs typeface="Times New Roman"/>
              </a:rPr>
              <a:t>area </a:t>
            </a:r>
            <a:r>
              <a:rPr sz="1200" dirty="0">
                <a:latin typeface="Times New Roman"/>
                <a:cs typeface="Times New Roman"/>
              </a:rPr>
              <a:t>of the </a:t>
            </a:r>
            <a:r>
              <a:rPr sz="1200" spc="-5" dirty="0">
                <a:latin typeface="Times New Roman"/>
                <a:cs typeface="Times New Roman"/>
              </a:rPr>
              <a:t>field </a:t>
            </a:r>
            <a:r>
              <a:rPr sz="1200" dirty="0">
                <a:latin typeface="Times New Roman"/>
                <a:cs typeface="Times New Roman"/>
              </a:rPr>
              <a:t>to the  </a:t>
            </a:r>
            <a:r>
              <a:rPr sz="1200" spc="-5" dirty="0">
                <a:latin typeface="Times New Roman"/>
                <a:cs typeface="Times New Roman"/>
              </a:rPr>
              <a:t>tailwater </a:t>
            </a:r>
            <a:r>
              <a:rPr sz="1200" dirty="0">
                <a:latin typeface="Times New Roman"/>
                <a:cs typeface="Times New Roman"/>
              </a:rPr>
              <a:t>box. </a:t>
            </a:r>
            <a:r>
              <a:rPr sz="1200" spc="-5" dirty="0">
                <a:latin typeface="Times New Roman"/>
                <a:cs typeface="Times New Roman"/>
              </a:rPr>
              <a:t>Sediment </a:t>
            </a:r>
            <a:r>
              <a:rPr sz="1200" dirty="0">
                <a:latin typeface="Times New Roman"/>
                <a:cs typeface="Times New Roman"/>
              </a:rPr>
              <a:t>may </a:t>
            </a:r>
            <a:r>
              <a:rPr sz="1200" spc="-5" dirty="0">
                <a:latin typeface="Times New Roman"/>
                <a:cs typeface="Times New Roman"/>
              </a:rPr>
              <a:t>settle </a:t>
            </a:r>
            <a:r>
              <a:rPr sz="1200" spc="-10" dirty="0">
                <a:latin typeface="Times New Roman"/>
                <a:cs typeface="Times New Roman"/>
              </a:rPr>
              <a:t>as </a:t>
            </a:r>
            <a:r>
              <a:rPr sz="1200" dirty="0">
                <a:latin typeface="Times New Roman"/>
                <a:cs typeface="Times New Roman"/>
              </a:rPr>
              <a:t>the </a:t>
            </a:r>
            <a:r>
              <a:rPr sz="1200" spc="-5" dirty="0">
                <a:latin typeface="Times New Roman"/>
                <a:cs typeface="Times New Roman"/>
              </a:rPr>
              <a:t>crop baffles </a:t>
            </a:r>
            <a:r>
              <a:rPr sz="1200" dirty="0">
                <a:latin typeface="Times New Roman"/>
                <a:cs typeface="Times New Roman"/>
              </a:rPr>
              <a:t>the </a:t>
            </a:r>
            <a:r>
              <a:rPr sz="1200" spc="-5" dirty="0">
                <a:latin typeface="Times New Roman"/>
                <a:cs typeface="Times New Roman"/>
              </a:rPr>
              <a:t>water </a:t>
            </a:r>
            <a:r>
              <a:rPr sz="1200" spc="-10" dirty="0">
                <a:latin typeface="Times New Roman"/>
                <a:cs typeface="Times New Roman"/>
              </a:rPr>
              <a:t>as </a:t>
            </a:r>
            <a:r>
              <a:rPr sz="1200" dirty="0">
                <a:latin typeface="Times New Roman"/>
                <a:cs typeface="Times New Roman"/>
              </a:rPr>
              <a:t>it moves  </a:t>
            </a:r>
            <a:r>
              <a:rPr sz="1200" spc="-5" dirty="0">
                <a:latin typeface="Times New Roman"/>
                <a:cs typeface="Times New Roman"/>
              </a:rPr>
              <a:t>across </a:t>
            </a:r>
            <a:r>
              <a:rPr sz="1200" dirty="0">
                <a:latin typeface="Times New Roman"/>
                <a:cs typeface="Times New Roman"/>
              </a:rPr>
              <a:t>the </a:t>
            </a:r>
            <a:r>
              <a:rPr sz="1200" spc="-5" dirty="0">
                <a:latin typeface="Times New Roman"/>
                <a:cs typeface="Times New Roman"/>
              </a:rPr>
              <a:t>field.</a:t>
            </a:r>
            <a:endParaRPr sz="1200">
              <a:latin typeface="Times New Roman"/>
              <a:cs typeface="Times New Roman"/>
            </a:endParaRPr>
          </a:p>
        </p:txBody>
      </p:sp>
      <p:sp>
        <p:nvSpPr>
          <p:cNvPr id="70" name="object 70"/>
          <p:cNvSpPr/>
          <p:nvPr/>
        </p:nvSpPr>
        <p:spPr>
          <a:xfrm>
            <a:off x="5807836" y="4655012"/>
            <a:ext cx="123830" cy="122933"/>
          </a:xfrm>
          <a:prstGeom prst="rect">
            <a:avLst/>
          </a:prstGeom>
          <a:blipFill>
            <a:blip r:embed="rId3" cstate="print"/>
            <a:stretch>
              <a:fillRect/>
            </a:stretch>
          </a:blipFill>
        </p:spPr>
        <p:txBody>
          <a:bodyPr wrap="square" lIns="0" tIns="0" rIns="0" bIns="0" rtlCol="0"/>
          <a:lstStyle/>
          <a:p>
            <a:endParaRPr/>
          </a:p>
        </p:txBody>
      </p:sp>
      <p:sp>
        <p:nvSpPr>
          <p:cNvPr id="71" name="object 71"/>
          <p:cNvSpPr txBox="1"/>
          <p:nvPr/>
        </p:nvSpPr>
        <p:spPr>
          <a:xfrm>
            <a:off x="6043421" y="4671186"/>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72" name="object 72"/>
          <p:cNvSpPr/>
          <p:nvPr/>
        </p:nvSpPr>
        <p:spPr>
          <a:xfrm>
            <a:off x="5645784" y="5040503"/>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3" name="object 73"/>
          <p:cNvSpPr/>
          <p:nvPr/>
        </p:nvSpPr>
        <p:spPr>
          <a:xfrm>
            <a:off x="5798184" y="5042027"/>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74" name="object 74"/>
          <p:cNvSpPr/>
          <p:nvPr/>
        </p:nvSpPr>
        <p:spPr>
          <a:xfrm>
            <a:off x="5798311" y="504075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5" name="object 75"/>
          <p:cNvSpPr/>
          <p:nvPr/>
        </p:nvSpPr>
        <p:spPr>
          <a:xfrm>
            <a:off x="5941190" y="504075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6" name="object 76"/>
          <p:cNvSpPr/>
          <p:nvPr/>
        </p:nvSpPr>
        <p:spPr>
          <a:xfrm>
            <a:off x="5807836" y="5088082"/>
            <a:ext cx="123830" cy="122933"/>
          </a:xfrm>
          <a:prstGeom prst="rect">
            <a:avLst/>
          </a:prstGeom>
          <a:blipFill>
            <a:blip r:embed="rId2" cstate="print"/>
            <a:stretch>
              <a:fillRect/>
            </a:stretch>
          </a:blipFill>
        </p:spPr>
        <p:txBody>
          <a:bodyPr wrap="square" lIns="0" tIns="0" rIns="0" bIns="0" rtlCol="0"/>
          <a:lstStyle/>
          <a:p>
            <a:endParaRPr/>
          </a:p>
        </p:txBody>
      </p:sp>
      <p:sp>
        <p:nvSpPr>
          <p:cNvPr id="77" name="object 77"/>
          <p:cNvSpPr txBox="1"/>
          <p:nvPr/>
        </p:nvSpPr>
        <p:spPr>
          <a:xfrm>
            <a:off x="6043421" y="5104003"/>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78" name="object 78"/>
          <p:cNvSpPr/>
          <p:nvPr/>
        </p:nvSpPr>
        <p:spPr>
          <a:xfrm>
            <a:off x="5647309" y="530263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9" name="object 79"/>
          <p:cNvSpPr/>
          <p:nvPr/>
        </p:nvSpPr>
        <p:spPr>
          <a:xfrm>
            <a:off x="5647309" y="49643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80" name="object 80"/>
          <p:cNvSpPr/>
          <p:nvPr/>
        </p:nvSpPr>
        <p:spPr>
          <a:xfrm>
            <a:off x="5807836" y="5520518"/>
            <a:ext cx="123830" cy="122933"/>
          </a:xfrm>
          <a:prstGeom prst="rect">
            <a:avLst/>
          </a:prstGeom>
          <a:blipFill>
            <a:blip r:embed="rId3" cstate="print"/>
            <a:stretch>
              <a:fillRect/>
            </a:stretch>
          </a:blipFill>
        </p:spPr>
        <p:txBody>
          <a:bodyPr wrap="square" lIns="0" tIns="0" rIns="0" bIns="0" rtlCol="0"/>
          <a:lstStyle/>
          <a:p>
            <a:endParaRPr/>
          </a:p>
        </p:txBody>
      </p:sp>
      <p:sp>
        <p:nvSpPr>
          <p:cNvPr id="81" name="object 81"/>
          <p:cNvSpPr txBox="1"/>
          <p:nvPr/>
        </p:nvSpPr>
        <p:spPr>
          <a:xfrm>
            <a:off x="6043421" y="5537072"/>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82" name="object 82"/>
          <p:cNvSpPr/>
          <p:nvPr/>
        </p:nvSpPr>
        <p:spPr>
          <a:xfrm>
            <a:off x="466344" y="6455028"/>
            <a:ext cx="5085080" cy="1440815"/>
          </a:xfrm>
          <a:custGeom>
            <a:avLst/>
            <a:gdLst/>
            <a:ahLst/>
            <a:cxnLst/>
            <a:rect l="l" t="t" r="r" b="b"/>
            <a:pathLst>
              <a:path w="5085080" h="1440815">
                <a:moveTo>
                  <a:pt x="0" y="1440561"/>
                </a:moveTo>
                <a:lnTo>
                  <a:pt x="5084953" y="1440561"/>
                </a:lnTo>
                <a:lnTo>
                  <a:pt x="5084953" y="0"/>
                </a:lnTo>
                <a:lnTo>
                  <a:pt x="0" y="0"/>
                </a:lnTo>
                <a:lnTo>
                  <a:pt x="0" y="1440561"/>
                </a:lnTo>
                <a:close/>
              </a:path>
            </a:pathLst>
          </a:custGeom>
          <a:solidFill>
            <a:srgbClr val="F0F0F0"/>
          </a:solidFill>
        </p:spPr>
        <p:txBody>
          <a:bodyPr wrap="square" lIns="0" tIns="0" rIns="0" bIns="0" rtlCol="0"/>
          <a:lstStyle/>
          <a:p>
            <a:endParaRPr/>
          </a:p>
        </p:txBody>
      </p:sp>
      <p:sp>
        <p:nvSpPr>
          <p:cNvPr id="83" name="object 83"/>
          <p:cNvSpPr/>
          <p:nvPr/>
        </p:nvSpPr>
        <p:spPr>
          <a:xfrm>
            <a:off x="614172" y="6455028"/>
            <a:ext cx="4860925" cy="388620"/>
          </a:xfrm>
          <a:custGeom>
            <a:avLst/>
            <a:gdLst/>
            <a:ahLst/>
            <a:cxnLst/>
            <a:rect l="l" t="t" r="r" b="b"/>
            <a:pathLst>
              <a:path w="4860925" h="388620">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84" name="object 84"/>
          <p:cNvSpPr/>
          <p:nvPr/>
        </p:nvSpPr>
        <p:spPr>
          <a:xfrm>
            <a:off x="614172" y="684364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85" name="object 85"/>
          <p:cNvSpPr/>
          <p:nvPr/>
        </p:nvSpPr>
        <p:spPr>
          <a:xfrm>
            <a:off x="614172" y="7018908"/>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86" name="object 86"/>
          <p:cNvSpPr/>
          <p:nvPr/>
        </p:nvSpPr>
        <p:spPr>
          <a:xfrm>
            <a:off x="614172" y="719416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87" name="object 87"/>
          <p:cNvSpPr/>
          <p:nvPr/>
        </p:nvSpPr>
        <p:spPr>
          <a:xfrm>
            <a:off x="614172" y="7369429"/>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88" name="object 88"/>
          <p:cNvSpPr/>
          <p:nvPr/>
        </p:nvSpPr>
        <p:spPr>
          <a:xfrm>
            <a:off x="614172" y="7544765"/>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89" name="object 89"/>
          <p:cNvSpPr/>
          <p:nvPr/>
        </p:nvSpPr>
        <p:spPr>
          <a:xfrm>
            <a:off x="614172" y="7720330"/>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90" name="object 90"/>
          <p:cNvSpPr txBox="1"/>
          <p:nvPr/>
        </p:nvSpPr>
        <p:spPr>
          <a:xfrm>
            <a:off x="601472" y="6427299"/>
            <a:ext cx="4878070" cy="1478280"/>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Irrigation Water</a:t>
            </a:r>
            <a:r>
              <a:rPr sz="1350" spc="-15" dirty="0">
                <a:latin typeface="Arial"/>
                <a:cs typeface="Arial"/>
              </a:rPr>
              <a:t> </a:t>
            </a:r>
            <a:r>
              <a:rPr sz="1350" spc="-5" dirty="0">
                <a:latin typeface="Arial"/>
                <a:cs typeface="Arial"/>
              </a:rPr>
              <a:t>Management</a:t>
            </a:r>
            <a:endParaRPr sz="1350">
              <a:latin typeface="Arial"/>
              <a:cs typeface="Arial"/>
            </a:endParaRPr>
          </a:p>
          <a:p>
            <a:pPr marL="12700" marR="5080">
              <a:lnSpc>
                <a:spcPct val="95900"/>
              </a:lnSpc>
              <a:spcBef>
                <a:spcPts val="745"/>
              </a:spcBef>
            </a:pPr>
            <a:r>
              <a:rPr sz="1200" dirty="0">
                <a:latin typeface="Times New Roman"/>
                <a:cs typeface="Times New Roman"/>
              </a:rPr>
              <a:t>This </a:t>
            </a:r>
            <a:r>
              <a:rPr sz="1200" spc="-5" dirty="0">
                <a:latin typeface="Times New Roman"/>
                <a:cs typeface="Times New Roman"/>
              </a:rPr>
              <a:t>practice determines and controls irrigation rate, amount, and </a:t>
            </a:r>
            <a:r>
              <a:rPr sz="1200" dirty="0">
                <a:latin typeface="Times New Roman"/>
                <a:cs typeface="Times New Roman"/>
              </a:rPr>
              <a:t>timing.  </a:t>
            </a:r>
            <a:r>
              <a:rPr sz="1200" spc="-5" dirty="0">
                <a:latin typeface="Times New Roman"/>
                <a:cs typeface="Times New Roman"/>
              </a:rPr>
              <a:t>Effective </a:t>
            </a:r>
            <a:r>
              <a:rPr sz="1200" dirty="0">
                <a:latin typeface="Times New Roman"/>
                <a:cs typeface="Times New Roman"/>
              </a:rPr>
              <a:t>implementation </a:t>
            </a:r>
            <a:r>
              <a:rPr sz="1200" spc="-5" dirty="0">
                <a:latin typeface="Times New Roman"/>
                <a:cs typeface="Times New Roman"/>
              </a:rPr>
              <a:t>minimizes erosion and subsequent sediment </a:t>
            </a:r>
            <a:r>
              <a:rPr sz="1200" dirty="0">
                <a:latin typeface="Times New Roman"/>
                <a:cs typeface="Times New Roman"/>
              </a:rPr>
              <a:t>transport  into </a:t>
            </a:r>
            <a:r>
              <a:rPr sz="1200" spc="-5" dirty="0">
                <a:latin typeface="Times New Roman"/>
                <a:cs typeface="Times New Roman"/>
              </a:rPr>
              <a:t>receiving waters. Irrigation management </a:t>
            </a:r>
            <a:r>
              <a:rPr sz="1200" dirty="0">
                <a:latin typeface="Times New Roman"/>
                <a:cs typeface="Times New Roman"/>
              </a:rPr>
              <a:t>methods </a:t>
            </a:r>
            <a:r>
              <a:rPr sz="1200" spc="-5" dirty="0">
                <a:latin typeface="Times New Roman"/>
                <a:cs typeface="Times New Roman"/>
              </a:rPr>
              <a:t>include: </a:t>
            </a:r>
            <a:r>
              <a:rPr sz="1200" dirty="0">
                <a:latin typeface="Times New Roman"/>
                <a:cs typeface="Times New Roman"/>
              </a:rPr>
              <a:t>surge irrigation,  </a:t>
            </a:r>
            <a:r>
              <a:rPr sz="1200" spc="-5" dirty="0">
                <a:latin typeface="Times New Roman"/>
                <a:cs typeface="Times New Roman"/>
              </a:rPr>
              <a:t>tailwater cutback, </a:t>
            </a:r>
            <a:r>
              <a:rPr sz="1200" dirty="0">
                <a:latin typeface="Times New Roman"/>
                <a:cs typeface="Times New Roman"/>
              </a:rPr>
              <a:t>irrigation </a:t>
            </a:r>
            <a:r>
              <a:rPr sz="1200" spc="-5" dirty="0">
                <a:latin typeface="Times New Roman"/>
                <a:cs typeface="Times New Roman"/>
              </a:rPr>
              <a:t>scheduling, and </a:t>
            </a:r>
            <a:r>
              <a:rPr sz="1200" dirty="0">
                <a:latin typeface="Times New Roman"/>
                <a:cs typeface="Times New Roman"/>
              </a:rPr>
              <a:t>runoff </a:t>
            </a:r>
            <a:r>
              <a:rPr sz="1200" spc="-5" dirty="0">
                <a:latin typeface="Times New Roman"/>
                <a:cs typeface="Times New Roman"/>
              </a:rPr>
              <a:t>reduction. Irrigation  management </a:t>
            </a:r>
            <a:r>
              <a:rPr sz="1200" dirty="0">
                <a:latin typeface="Times New Roman"/>
                <a:cs typeface="Times New Roman"/>
              </a:rPr>
              <a:t>may include </a:t>
            </a:r>
            <a:r>
              <a:rPr sz="1200" spc="-5" dirty="0">
                <a:latin typeface="Times New Roman"/>
                <a:cs typeface="Times New Roman"/>
              </a:rPr>
              <a:t>an additional irrigator </a:t>
            </a:r>
            <a:r>
              <a:rPr sz="1200" spc="5" dirty="0">
                <a:latin typeface="Times New Roman"/>
                <a:cs typeface="Times New Roman"/>
              </a:rPr>
              <a:t>to </a:t>
            </a:r>
            <a:r>
              <a:rPr sz="1200" spc="-5" dirty="0">
                <a:latin typeface="Times New Roman"/>
                <a:cs typeface="Times New Roman"/>
              </a:rPr>
              <a:t>better </a:t>
            </a:r>
            <a:r>
              <a:rPr sz="1200" dirty="0">
                <a:latin typeface="Times New Roman"/>
                <a:cs typeface="Times New Roman"/>
              </a:rPr>
              <a:t>monitor </a:t>
            </a:r>
            <a:r>
              <a:rPr sz="1200" spc="-5" dirty="0">
                <a:latin typeface="Times New Roman"/>
                <a:cs typeface="Times New Roman"/>
              </a:rPr>
              <a:t>and </a:t>
            </a:r>
            <a:r>
              <a:rPr sz="1200" dirty="0">
                <a:latin typeface="Times New Roman"/>
                <a:cs typeface="Times New Roman"/>
              </a:rPr>
              <a:t>manage  </a:t>
            </a:r>
            <a:r>
              <a:rPr sz="1200" spc="-5" dirty="0">
                <a:latin typeface="Times New Roman"/>
                <a:cs typeface="Times New Roman"/>
              </a:rPr>
              <a:t>irrigation </a:t>
            </a:r>
            <a:r>
              <a:rPr sz="1200" dirty="0">
                <a:latin typeface="Times New Roman"/>
                <a:cs typeface="Times New Roman"/>
              </a:rPr>
              <a:t>and </a:t>
            </a:r>
            <a:r>
              <a:rPr sz="1200" spc="-5" dirty="0">
                <a:latin typeface="Times New Roman"/>
                <a:cs typeface="Times New Roman"/>
              </a:rPr>
              <a:t>potential</a:t>
            </a:r>
            <a:r>
              <a:rPr sz="1200" dirty="0">
                <a:latin typeface="Times New Roman"/>
                <a:cs typeface="Times New Roman"/>
              </a:rPr>
              <a:t> erosion.</a:t>
            </a:r>
            <a:endParaRPr sz="1200">
              <a:latin typeface="Times New Roman"/>
              <a:cs typeface="Times New Roman"/>
            </a:endParaRPr>
          </a:p>
        </p:txBody>
      </p:sp>
      <p:sp>
        <p:nvSpPr>
          <p:cNvPr id="91" name="object 91"/>
          <p:cNvSpPr/>
          <p:nvPr/>
        </p:nvSpPr>
        <p:spPr>
          <a:xfrm>
            <a:off x="5551296" y="6455028"/>
            <a:ext cx="2221230" cy="1440815"/>
          </a:xfrm>
          <a:custGeom>
            <a:avLst/>
            <a:gdLst/>
            <a:ahLst/>
            <a:cxnLst/>
            <a:rect l="l" t="t" r="r" b="b"/>
            <a:pathLst>
              <a:path w="2221229" h="1440815">
                <a:moveTo>
                  <a:pt x="0" y="1440561"/>
                </a:moveTo>
                <a:lnTo>
                  <a:pt x="2221103" y="1440561"/>
                </a:lnTo>
                <a:lnTo>
                  <a:pt x="2221103" y="0"/>
                </a:lnTo>
                <a:lnTo>
                  <a:pt x="0" y="0"/>
                </a:lnTo>
                <a:lnTo>
                  <a:pt x="0" y="1440561"/>
                </a:lnTo>
                <a:close/>
              </a:path>
            </a:pathLst>
          </a:custGeom>
          <a:solidFill>
            <a:srgbClr val="F0F0F0"/>
          </a:solidFill>
        </p:spPr>
        <p:txBody>
          <a:bodyPr wrap="square" lIns="0" tIns="0" rIns="0" bIns="0" rtlCol="0"/>
          <a:lstStyle/>
          <a:p>
            <a:endParaRPr/>
          </a:p>
        </p:txBody>
      </p:sp>
      <p:sp>
        <p:nvSpPr>
          <p:cNvPr id="92" name="object 92"/>
          <p:cNvSpPr/>
          <p:nvPr/>
        </p:nvSpPr>
        <p:spPr>
          <a:xfrm>
            <a:off x="5645784" y="6551041"/>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FFFFF"/>
          </a:solidFill>
        </p:spPr>
        <p:txBody>
          <a:bodyPr wrap="square" lIns="0" tIns="0" rIns="0" bIns="0" rtlCol="0"/>
          <a:lstStyle/>
          <a:p>
            <a:endParaRPr/>
          </a:p>
        </p:txBody>
      </p:sp>
      <p:sp>
        <p:nvSpPr>
          <p:cNvPr id="93" name="object 93"/>
          <p:cNvSpPr/>
          <p:nvPr/>
        </p:nvSpPr>
        <p:spPr>
          <a:xfrm>
            <a:off x="5798184" y="6551041"/>
            <a:ext cx="1701164" cy="260985"/>
          </a:xfrm>
          <a:custGeom>
            <a:avLst/>
            <a:gdLst/>
            <a:ahLst/>
            <a:cxnLst/>
            <a:rect l="l" t="t" r="r" b="b"/>
            <a:pathLst>
              <a:path w="1701165" h="260984">
                <a:moveTo>
                  <a:pt x="1701038" y="0"/>
                </a:moveTo>
                <a:lnTo>
                  <a:pt x="0" y="0"/>
                </a:lnTo>
                <a:lnTo>
                  <a:pt x="0" y="260604"/>
                </a:lnTo>
                <a:lnTo>
                  <a:pt x="1701038" y="260604"/>
                </a:lnTo>
                <a:lnTo>
                  <a:pt x="1701038" y="0"/>
                </a:lnTo>
                <a:close/>
              </a:path>
            </a:pathLst>
          </a:custGeom>
          <a:solidFill>
            <a:srgbClr val="FFFFFF"/>
          </a:solidFill>
        </p:spPr>
        <p:txBody>
          <a:bodyPr wrap="square" lIns="0" tIns="0" rIns="0" bIns="0" rtlCol="0"/>
          <a:lstStyle/>
          <a:p>
            <a:endParaRPr/>
          </a:p>
        </p:txBody>
      </p:sp>
      <p:sp>
        <p:nvSpPr>
          <p:cNvPr id="94" name="object 94"/>
          <p:cNvSpPr/>
          <p:nvPr/>
        </p:nvSpPr>
        <p:spPr>
          <a:xfrm>
            <a:off x="5798311" y="654951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95" name="object 95"/>
          <p:cNvSpPr/>
          <p:nvPr/>
        </p:nvSpPr>
        <p:spPr>
          <a:xfrm>
            <a:off x="5807836" y="6596843"/>
            <a:ext cx="123830" cy="122933"/>
          </a:xfrm>
          <a:prstGeom prst="rect">
            <a:avLst/>
          </a:prstGeom>
          <a:blipFill>
            <a:blip r:embed="rId2" cstate="print"/>
            <a:stretch>
              <a:fillRect/>
            </a:stretch>
          </a:blipFill>
        </p:spPr>
        <p:txBody>
          <a:bodyPr wrap="square" lIns="0" tIns="0" rIns="0" bIns="0" rtlCol="0"/>
          <a:lstStyle/>
          <a:p>
            <a:endParaRPr/>
          </a:p>
        </p:txBody>
      </p:sp>
      <p:sp>
        <p:nvSpPr>
          <p:cNvPr id="96" name="object 96"/>
          <p:cNvSpPr/>
          <p:nvPr/>
        </p:nvSpPr>
        <p:spPr>
          <a:xfrm>
            <a:off x="5645784" y="6983856"/>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97" name="object 97"/>
          <p:cNvSpPr/>
          <p:nvPr/>
        </p:nvSpPr>
        <p:spPr>
          <a:xfrm>
            <a:off x="5798184" y="6983856"/>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98" name="object 98"/>
          <p:cNvSpPr/>
          <p:nvPr/>
        </p:nvSpPr>
        <p:spPr>
          <a:xfrm>
            <a:off x="5798311" y="6983855"/>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99" name="object 99"/>
          <p:cNvSpPr/>
          <p:nvPr/>
        </p:nvSpPr>
        <p:spPr>
          <a:xfrm>
            <a:off x="5941190" y="6983855"/>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00" name="object 100"/>
          <p:cNvSpPr/>
          <p:nvPr/>
        </p:nvSpPr>
        <p:spPr>
          <a:xfrm>
            <a:off x="5807836" y="7031183"/>
            <a:ext cx="123830" cy="122933"/>
          </a:xfrm>
          <a:prstGeom prst="rect">
            <a:avLst/>
          </a:prstGeom>
          <a:blipFill>
            <a:blip r:embed="rId2" cstate="print"/>
            <a:stretch>
              <a:fillRect/>
            </a:stretch>
          </a:blipFill>
        </p:spPr>
        <p:txBody>
          <a:bodyPr wrap="square" lIns="0" tIns="0" rIns="0" bIns="0" rtlCol="0"/>
          <a:lstStyle/>
          <a:p>
            <a:endParaRPr/>
          </a:p>
        </p:txBody>
      </p:sp>
      <p:sp>
        <p:nvSpPr>
          <p:cNvPr id="101" name="object 101"/>
          <p:cNvSpPr/>
          <p:nvPr/>
        </p:nvSpPr>
        <p:spPr>
          <a:xfrm>
            <a:off x="5647309" y="724598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02" name="object 102"/>
          <p:cNvSpPr/>
          <p:nvPr/>
        </p:nvSpPr>
        <p:spPr>
          <a:xfrm>
            <a:off x="5647309" y="690765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03" name="object 103"/>
          <p:cNvSpPr/>
          <p:nvPr/>
        </p:nvSpPr>
        <p:spPr>
          <a:xfrm>
            <a:off x="5645784" y="7416672"/>
            <a:ext cx="1930400" cy="260985"/>
          </a:xfrm>
          <a:custGeom>
            <a:avLst/>
            <a:gdLst/>
            <a:ahLst/>
            <a:cxnLst/>
            <a:rect l="l" t="t" r="r" b="b"/>
            <a:pathLst>
              <a:path w="1930400" h="260984">
                <a:moveTo>
                  <a:pt x="0" y="260984"/>
                </a:moveTo>
                <a:lnTo>
                  <a:pt x="1930018" y="260984"/>
                </a:lnTo>
                <a:lnTo>
                  <a:pt x="1930018" y="0"/>
                </a:lnTo>
                <a:lnTo>
                  <a:pt x="0" y="0"/>
                </a:lnTo>
                <a:lnTo>
                  <a:pt x="0" y="260984"/>
                </a:lnTo>
                <a:close/>
              </a:path>
            </a:pathLst>
          </a:custGeom>
          <a:solidFill>
            <a:srgbClr val="FFFFFF"/>
          </a:solidFill>
        </p:spPr>
        <p:txBody>
          <a:bodyPr wrap="square" lIns="0" tIns="0" rIns="0" bIns="0" rtlCol="0"/>
          <a:lstStyle/>
          <a:p>
            <a:endParaRPr/>
          </a:p>
        </p:txBody>
      </p:sp>
      <p:sp>
        <p:nvSpPr>
          <p:cNvPr id="104" name="object 104"/>
          <p:cNvSpPr/>
          <p:nvPr/>
        </p:nvSpPr>
        <p:spPr>
          <a:xfrm>
            <a:off x="5798184" y="7416748"/>
            <a:ext cx="1701164" cy="262890"/>
          </a:xfrm>
          <a:custGeom>
            <a:avLst/>
            <a:gdLst/>
            <a:ahLst/>
            <a:cxnLst/>
            <a:rect l="l" t="t" r="r" b="b"/>
            <a:pathLst>
              <a:path w="1701165" h="262890">
                <a:moveTo>
                  <a:pt x="1701038" y="0"/>
                </a:moveTo>
                <a:lnTo>
                  <a:pt x="0" y="0"/>
                </a:lnTo>
                <a:lnTo>
                  <a:pt x="0" y="262432"/>
                </a:lnTo>
                <a:lnTo>
                  <a:pt x="1701038" y="262432"/>
                </a:lnTo>
                <a:lnTo>
                  <a:pt x="1701038" y="0"/>
                </a:lnTo>
                <a:close/>
              </a:path>
            </a:pathLst>
          </a:custGeom>
          <a:solidFill>
            <a:srgbClr val="FFFFFF"/>
          </a:solidFill>
        </p:spPr>
        <p:txBody>
          <a:bodyPr wrap="square" lIns="0" tIns="0" rIns="0" bIns="0" rtlCol="0"/>
          <a:lstStyle/>
          <a:p>
            <a:endParaRPr/>
          </a:p>
        </p:txBody>
      </p:sp>
      <p:sp>
        <p:nvSpPr>
          <p:cNvPr id="105" name="object 105"/>
          <p:cNvSpPr/>
          <p:nvPr/>
        </p:nvSpPr>
        <p:spPr>
          <a:xfrm>
            <a:off x="5798311" y="741629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06" name="object 106"/>
          <p:cNvSpPr/>
          <p:nvPr/>
        </p:nvSpPr>
        <p:spPr>
          <a:xfrm>
            <a:off x="5807836" y="7463618"/>
            <a:ext cx="123830" cy="122933"/>
          </a:xfrm>
          <a:prstGeom prst="rect">
            <a:avLst/>
          </a:prstGeom>
          <a:blipFill>
            <a:blip r:embed="rId2" cstate="print"/>
            <a:stretch>
              <a:fillRect/>
            </a:stretch>
          </a:blipFill>
        </p:spPr>
        <p:txBody>
          <a:bodyPr wrap="square" lIns="0" tIns="0" rIns="0" bIns="0" rtlCol="0"/>
          <a:lstStyle/>
          <a:p>
            <a:endParaRPr/>
          </a:p>
        </p:txBody>
      </p:sp>
      <p:graphicFrame>
        <p:nvGraphicFramePr>
          <p:cNvPr id="107" name="object 107"/>
          <p:cNvGraphicFramePr>
            <a:graphicFrameLocks noGrp="1"/>
          </p:cNvGraphicFramePr>
          <p:nvPr/>
        </p:nvGraphicFramePr>
        <p:xfrm>
          <a:off x="5645784" y="6378828"/>
          <a:ext cx="1929764" cy="1376550"/>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6012">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35"/>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4445" marB="0">
                    <a:solidFill>
                      <a:srgbClr val="FFFFFF"/>
                    </a:solidFill>
                  </a:tcPr>
                </a:tc>
                <a:extLst>
                  <a:ext uri="{0D108BD9-81ED-4DB2-BD59-A6C34878D82A}">
                    <a16:rowId xmlns:a16="http://schemas.microsoft.com/office/drawing/2014/main" val="10001"/>
                  </a:ext>
                </a:extLst>
              </a:tr>
              <a:tr h="94487">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616">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solidFill>
                      <a:srgbClr val="F0F0F0"/>
                    </a:solidFill>
                  </a:tcPr>
                </a:tc>
                <a:extLst>
                  <a:ext uri="{0D108BD9-81ED-4DB2-BD59-A6C34878D82A}">
                    <a16:rowId xmlns:a16="http://schemas.microsoft.com/office/drawing/2014/main" val="10003"/>
                  </a:ext>
                </a:extLst>
              </a:tr>
              <a:tr h="414908">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108" name="object 108"/>
          <p:cNvSpPr/>
          <p:nvPr/>
        </p:nvSpPr>
        <p:spPr>
          <a:xfrm>
            <a:off x="466344" y="6378828"/>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09" name="object 109"/>
          <p:cNvSpPr/>
          <p:nvPr/>
        </p:nvSpPr>
        <p:spPr>
          <a:xfrm>
            <a:off x="5551296" y="637882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10" name="object 110"/>
          <p:cNvSpPr/>
          <p:nvPr/>
        </p:nvSpPr>
        <p:spPr>
          <a:xfrm>
            <a:off x="461772" y="7895590"/>
            <a:ext cx="5089525" cy="76200"/>
          </a:xfrm>
          <a:custGeom>
            <a:avLst/>
            <a:gdLst/>
            <a:ahLst/>
            <a:cxnLst/>
            <a:rect l="l" t="t" r="r" b="b"/>
            <a:pathLst>
              <a:path w="5089525" h="76200">
                <a:moveTo>
                  <a:pt x="0" y="76199"/>
                </a:moveTo>
                <a:lnTo>
                  <a:pt x="5089525" y="76199"/>
                </a:lnTo>
                <a:lnTo>
                  <a:pt x="5089525" y="0"/>
                </a:lnTo>
                <a:lnTo>
                  <a:pt x="0" y="0"/>
                </a:lnTo>
                <a:lnTo>
                  <a:pt x="0" y="76199"/>
                </a:lnTo>
                <a:close/>
              </a:path>
            </a:pathLst>
          </a:custGeom>
          <a:solidFill>
            <a:srgbClr val="F0F0F0"/>
          </a:solidFill>
        </p:spPr>
        <p:txBody>
          <a:bodyPr wrap="square" lIns="0" tIns="0" rIns="0" bIns="0" rtlCol="0"/>
          <a:lstStyle/>
          <a:p>
            <a:endParaRPr/>
          </a:p>
        </p:txBody>
      </p:sp>
      <p:sp>
        <p:nvSpPr>
          <p:cNvPr id="111" name="object 111"/>
          <p:cNvSpPr/>
          <p:nvPr/>
        </p:nvSpPr>
        <p:spPr>
          <a:xfrm>
            <a:off x="5551296" y="7895590"/>
            <a:ext cx="2221230" cy="76200"/>
          </a:xfrm>
          <a:custGeom>
            <a:avLst/>
            <a:gdLst/>
            <a:ahLst/>
            <a:cxnLst/>
            <a:rect l="l" t="t" r="r" b="b"/>
            <a:pathLst>
              <a:path w="2221229" h="76200">
                <a:moveTo>
                  <a:pt x="0" y="76199"/>
                </a:moveTo>
                <a:lnTo>
                  <a:pt x="2221103" y="76199"/>
                </a:lnTo>
                <a:lnTo>
                  <a:pt x="2221103" y="0"/>
                </a:lnTo>
                <a:lnTo>
                  <a:pt x="0" y="0"/>
                </a:lnTo>
                <a:lnTo>
                  <a:pt x="0" y="76199"/>
                </a:lnTo>
                <a:close/>
              </a:path>
            </a:pathLst>
          </a:custGeom>
          <a:solidFill>
            <a:srgbClr val="F0F0F0"/>
          </a:solidFill>
        </p:spPr>
        <p:txBody>
          <a:bodyPr wrap="square" lIns="0" tIns="0" rIns="0" bIns="0" rtlCol="0"/>
          <a:lstStyle/>
          <a:p>
            <a:endParaRPr/>
          </a:p>
        </p:txBody>
      </p:sp>
      <p:sp>
        <p:nvSpPr>
          <p:cNvPr id="112" name="object 112"/>
          <p:cNvSpPr txBox="1"/>
          <p:nvPr/>
        </p:nvSpPr>
        <p:spPr>
          <a:xfrm>
            <a:off x="601472" y="8021982"/>
            <a:ext cx="4730750" cy="147447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Irrigation Land Leveling</a:t>
            </a:r>
            <a:endParaRPr sz="1350">
              <a:latin typeface="Arial"/>
              <a:cs typeface="Arial"/>
            </a:endParaRPr>
          </a:p>
          <a:p>
            <a:pPr marL="12700" marR="5080">
              <a:lnSpc>
                <a:spcPts val="1380"/>
              </a:lnSpc>
              <a:spcBef>
                <a:spcPts val="775"/>
              </a:spcBef>
            </a:pPr>
            <a:r>
              <a:rPr sz="1200" dirty="0">
                <a:latin typeface="Times New Roman"/>
                <a:cs typeface="Times New Roman"/>
              </a:rPr>
              <a:t>This </a:t>
            </a:r>
            <a:r>
              <a:rPr sz="1200" spc="-5" dirty="0">
                <a:latin typeface="Times New Roman"/>
                <a:cs typeface="Times New Roman"/>
              </a:rPr>
              <a:t>practice involves </a:t>
            </a:r>
            <a:r>
              <a:rPr sz="1200" dirty="0">
                <a:latin typeface="Times New Roman"/>
                <a:cs typeface="Times New Roman"/>
              </a:rPr>
              <a:t>maintaining or </a:t>
            </a:r>
            <a:r>
              <a:rPr sz="1200" spc="-5" dirty="0">
                <a:latin typeface="Times New Roman"/>
                <a:cs typeface="Times New Roman"/>
              </a:rPr>
              <a:t>adjusting </a:t>
            </a:r>
            <a:r>
              <a:rPr sz="1200" dirty="0">
                <a:latin typeface="Times New Roman"/>
                <a:cs typeface="Times New Roman"/>
              </a:rPr>
              <a:t>field slope to </a:t>
            </a:r>
            <a:r>
              <a:rPr sz="1200" spc="-5" dirty="0">
                <a:latin typeface="Times New Roman"/>
                <a:cs typeface="Times New Roman"/>
              </a:rPr>
              <a:t>avoid </a:t>
            </a:r>
            <a:r>
              <a:rPr sz="1200" dirty="0">
                <a:latin typeface="Times New Roman"/>
                <a:cs typeface="Times New Roman"/>
              </a:rPr>
              <a:t>excessive  </a:t>
            </a:r>
            <a:r>
              <a:rPr sz="1200" spc="-5" dirty="0">
                <a:latin typeface="Times New Roman"/>
                <a:cs typeface="Times New Roman"/>
              </a:rPr>
              <a:t>slopes </a:t>
            </a:r>
            <a:r>
              <a:rPr sz="1200" dirty="0">
                <a:latin typeface="Times New Roman"/>
                <a:cs typeface="Times New Roman"/>
              </a:rPr>
              <a:t>or </a:t>
            </a:r>
            <a:r>
              <a:rPr sz="1200" spc="-5" dirty="0">
                <a:latin typeface="Times New Roman"/>
                <a:cs typeface="Times New Roman"/>
              </a:rPr>
              <a:t>low </a:t>
            </a:r>
            <a:r>
              <a:rPr sz="1200" dirty="0">
                <a:latin typeface="Times New Roman"/>
                <a:cs typeface="Times New Roman"/>
              </a:rPr>
              <a:t>spots </a:t>
            </a:r>
            <a:r>
              <a:rPr sz="1200" spc="-5" dirty="0">
                <a:latin typeface="Times New Roman"/>
                <a:cs typeface="Times New Roman"/>
              </a:rPr>
              <a:t>at </a:t>
            </a:r>
            <a:r>
              <a:rPr sz="1200" dirty="0">
                <a:latin typeface="Times New Roman"/>
                <a:cs typeface="Times New Roman"/>
              </a:rPr>
              <a:t>the tail end of the </a:t>
            </a:r>
            <a:r>
              <a:rPr sz="1200" spc="-5" dirty="0">
                <a:latin typeface="Times New Roman"/>
                <a:cs typeface="Times New Roman"/>
              </a:rPr>
              <a:t>field. </a:t>
            </a:r>
            <a:r>
              <a:rPr sz="1200" dirty="0">
                <a:latin typeface="Times New Roman"/>
                <a:cs typeface="Times New Roman"/>
              </a:rPr>
              <a:t>Maintaining a </a:t>
            </a:r>
            <a:r>
              <a:rPr sz="1200" spc="-5" dirty="0">
                <a:latin typeface="Times New Roman"/>
                <a:cs typeface="Times New Roman"/>
              </a:rPr>
              <a:t>reduced </a:t>
            </a:r>
            <a:r>
              <a:rPr sz="1200" dirty="0">
                <a:latin typeface="Times New Roman"/>
                <a:cs typeface="Times New Roman"/>
              </a:rPr>
              <a:t>main or  </a:t>
            </a:r>
            <a:r>
              <a:rPr sz="1200" spc="-5" dirty="0">
                <a:latin typeface="Times New Roman"/>
                <a:cs typeface="Times New Roman"/>
              </a:rPr>
              <a:t>cross </a:t>
            </a:r>
            <a:r>
              <a:rPr sz="1200" dirty="0">
                <a:latin typeface="Times New Roman"/>
                <a:cs typeface="Times New Roman"/>
              </a:rPr>
              <a:t>slope </a:t>
            </a:r>
            <a:r>
              <a:rPr sz="1200" spc="-5" dirty="0">
                <a:latin typeface="Times New Roman"/>
                <a:cs typeface="Times New Roman"/>
              </a:rPr>
              <a:t>facilitates uniform </a:t>
            </a:r>
            <a:r>
              <a:rPr sz="1200" dirty="0">
                <a:latin typeface="Times New Roman"/>
                <a:cs typeface="Times New Roman"/>
              </a:rPr>
              <a:t>distribution of </a:t>
            </a:r>
            <a:r>
              <a:rPr sz="1200" spc="-5" dirty="0">
                <a:latin typeface="Times New Roman"/>
                <a:cs typeface="Times New Roman"/>
              </a:rPr>
              <a:t>irrigation water, reducing </a:t>
            </a:r>
            <a:r>
              <a:rPr sz="1200" dirty="0">
                <a:latin typeface="Times New Roman"/>
                <a:cs typeface="Times New Roman"/>
              </a:rPr>
              <a:t>salt  </a:t>
            </a:r>
            <a:r>
              <a:rPr sz="1200" spc="-5" dirty="0">
                <a:latin typeface="Times New Roman"/>
                <a:cs typeface="Times New Roman"/>
              </a:rPr>
              <a:t>build-up </a:t>
            </a:r>
            <a:r>
              <a:rPr sz="1200" dirty="0">
                <a:latin typeface="Times New Roman"/>
                <a:cs typeface="Times New Roman"/>
              </a:rPr>
              <a:t>in soil, </a:t>
            </a:r>
            <a:r>
              <a:rPr sz="1200" spc="-5" dirty="0">
                <a:latin typeface="Times New Roman"/>
                <a:cs typeface="Times New Roman"/>
              </a:rPr>
              <a:t>increased production, reduced tailwater, and decreased  erosion. Jones </a:t>
            </a:r>
            <a:r>
              <a:rPr sz="1200" dirty="0">
                <a:latin typeface="Times New Roman"/>
                <a:cs typeface="Times New Roman"/>
              </a:rPr>
              <a:t>&amp; Stokes </a:t>
            </a:r>
            <a:r>
              <a:rPr sz="1200" spc="-5" dirty="0">
                <a:latin typeface="Times New Roman"/>
                <a:cs typeface="Times New Roman"/>
              </a:rPr>
              <a:t>(Jones </a:t>
            </a:r>
            <a:r>
              <a:rPr sz="1200" dirty="0">
                <a:latin typeface="Times New Roman"/>
                <a:cs typeface="Times New Roman"/>
              </a:rPr>
              <a:t>&amp; Stokes </a:t>
            </a:r>
            <a:r>
              <a:rPr sz="1200" spc="-5" dirty="0">
                <a:latin typeface="Times New Roman"/>
                <a:cs typeface="Times New Roman"/>
              </a:rPr>
              <a:t>Associates </a:t>
            </a:r>
            <a:r>
              <a:rPr sz="1200" dirty="0">
                <a:latin typeface="Times New Roman"/>
                <a:cs typeface="Times New Roman"/>
              </a:rPr>
              <a:t>1996) </a:t>
            </a:r>
            <a:r>
              <a:rPr sz="1200" spc="-5" dirty="0">
                <a:latin typeface="Times New Roman"/>
                <a:cs typeface="Times New Roman"/>
              </a:rPr>
              <a:t>rate </a:t>
            </a:r>
            <a:r>
              <a:rPr sz="1200" dirty="0">
                <a:latin typeface="Times New Roman"/>
                <a:cs typeface="Times New Roman"/>
              </a:rPr>
              <a:t>the sediment  </a:t>
            </a:r>
            <a:r>
              <a:rPr sz="1200" spc="-5" dirty="0">
                <a:latin typeface="Times New Roman"/>
                <a:cs typeface="Times New Roman"/>
              </a:rPr>
              <a:t>reduction efficiency </a:t>
            </a:r>
            <a:r>
              <a:rPr sz="1200" spc="5" dirty="0">
                <a:latin typeface="Times New Roman"/>
                <a:cs typeface="Times New Roman"/>
              </a:rPr>
              <a:t>of </a:t>
            </a:r>
            <a:r>
              <a:rPr sz="1200" dirty="0">
                <a:latin typeface="Times New Roman"/>
                <a:cs typeface="Times New Roman"/>
              </a:rPr>
              <a:t>this </a:t>
            </a:r>
            <a:r>
              <a:rPr sz="1200" spc="-5" dirty="0">
                <a:latin typeface="Times New Roman"/>
                <a:cs typeface="Times New Roman"/>
              </a:rPr>
              <a:t>MP at </a:t>
            </a:r>
            <a:r>
              <a:rPr sz="1200" dirty="0">
                <a:latin typeface="Times New Roman"/>
                <a:cs typeface="Times New Roman"/>
              </a:rPr>
              <a:t>10% to 50%, </a:t>
            </a:r>
            <a:r>
              <a:rPr sz="1200" spc="-5" dirty="0">
                <a:latin typeface="Times New Roman"/>
                <a:cs typeface="Times New Roman"/>
              </a:rPr>
              <a:t>with </a:t>
            </a:r>
            <a:r>
              <a:rPr sz="1200" dirty="0">
                <a:latin typeface="Times New Roman"/>
                <a:cs typeface="Times New Roman"/>
              </a:rPr>
              <a:t>a medium to high</a:t>
            </a:r>
            <a:r>
              <a:rPr sz="1200" spc="10" dirty="0">
                <a:latin typeface="Times New Roman"/>
                <a:cs typeface="Times New Roman"/>
              </a:rPr>
              <a:t> </a:t>
            </a:r>
            <a:r>
              <a:rPr sz="1200" dirty="0">
                <a:latin typeface="Times New Roman"/>
                <a:cs typeface="Times New Roman"/>
              </a:rPr>
              <a:t>cost.</a:t>
            </a:r>
            <a:endParaRPr sz="1200">
              <a:latin typeface="Times New Roman"/>
              <a:cs typeface="Times New Roman"/>
            </a:endParaRPr>
          </a:p>
        </p:txBody>
      </p:sp>
      <p:sp>
        <p:nvSpPr>
          <p:cNvPr id="113" name="object 113"/>
          <p:cNvSpPr/>
          <p:nvPr/>
        </p:nvSpPr>
        <p:spPr>
          <a:xfrm>
            <a:off x="5807836" y="8189422"/>
            <a:ext cx="123830" cy="122933"/>
          </a:xfrm>
          <a:prstGeom prst="rect">
            <a:avLst/>
          </a:prstGeom>
          <a:blipFill>
            <a:blip r:embed="rId3" cstate="print"/>
            <a:stretch>
              <a:fillRect/>
            </a:stretch>
          </a:blipFill>
        </p:spPr>
        <p:txBody>
          <a:bodyPr wrap="square" lIns="0" tIns="0" rIns="0" bIns="0" rtlCol="0"/>
          <a:lstStyle/>
          <a:p>
            <a:endParaRPr/>
          </a:p>
        </p:txBody>
      </p:sp>
      <p:sp>
        <p:nvSpPr>
          <p:cNvPr id="114" name="object 114"/>
          <p:cNvSpPr txBox="1"/>
          <p:nvPr/>
        </p:nvSpPr>
        <p:spPr>
          <a:xfrm>
            <a:off x="6043421" y="8205978"/>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15" name="object 115"/>
          <p:cNvSpPr/>
          <p:nvPr/>
        </p:nvSpPr>
        <p:spPr>
          <a:xfrm>
            <a:off x="5645784" y="8575293"/>
            <a:ext cx="1930400" cy="262255"/>
          </a:xfrm>
          <a:custGeom>
            <a:avLst/>
            <a:gdLst/>
            <a:ahLst/>
            <a:cxnLst/>
            <a:rect l="l" t="t" r="r" b="b"/>
            <a:pathLst>
              <a:path w="1930400" h="262254">
                <a:moveTo>
                  <a:pt x="0" y="262077"/>
                </a:moveTo>
                <a:lnTo>
                  <a:pt x="1930018" y="262077"/>
                </a:lnTo>
                <a:lnTo>
                  <a:pt x="1930018" y="0"/>
                </a:lnTo>
                <a:lnTo>
                  <a:pt x="0" y="0"/>
                </a:lnTo>
                <a:lnTo>
                  <a:pt x="0" y="262077"/>
                </a:lnTo>
                <a:close/>
              </a:path>
            </a:pathLst>
          </a:custGeom>
          <a:solidFill>
            <a:srgbClr val="F0F0F0"/>
          </a:solidFill>
        </p:spPr>
        <p:txBody>
          <a:bodyPr wrap="square" lIns="0" tIns="0" rIns="0" bIns="0" rtlCol="0"/>
          <a:lstStyle/>
          <a:p>
            <a:endParaRPr/>
          </a:p>
        </p:txBody>
      </p:sp>
      <p:sp>
        <p:nvSpPr>
          <p:cNvPr id="116" name="object 116"/>
          <p:cNvSpPr/>
          <p:nvPr/>
        </p:nvSpPr>
        <p:spPr>
          <a:xfrm>
            <a:off x="5798184" y="8575243"/>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117" name="object 117"/>
          <p:cNvSpPr/>
          <p:nvPr/>
        </p:nvSpPr>
        <p:spPr>
          <a:xfrm>
            <a:off x="5798311" y="8574530"/>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18" name="object 118"/>
          <p:cNvSpPr/>
          <p:nvPr/>
        </p:nvSpPr>
        <p:spPr>
          <a:xfrm>
            <a:off x="5941190" y="8574530"/>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19" name="object 119"/>
          <p:cNvSpPr/>
          <p:nvPr/>
        </p:nvSpPr>
        <p:spPr>
          <a:xfrm>
            <a:off x="5807836" y="8621858"/>
            <a:ext cx="123830" cy="122933"/>
          </a:xfrm>
          <a:prstGeom prst="rect">
            <a:avLst/>
          </a:prstGeom>
          <a:blipFill>
            <a:blip r:embed="rId2" cstate="print"/>
            <a:stretch>
              <a:fillRect/>
            </a:stretch>
          </a:blipFill>
        </p:spPr>
        <p:txBody>
          <a:bodyPr wrap="square" lIns="0" tIns="0" rIns="0" bIns="0" rtlCol="0"/>
          <a:lstStyle/>
          <a:p>
            <a:endParaRPr/>
          </a:p>
        </p:txBody>
      </p:sp>
      <p:sp>
        <p:nvSpPr>
          <p:cNvPr id="120" name="object 120"/>
          <p:cNvSpPr txBox="1"/>
          <p:nvPr/>
        </p:nvSpPr>
        <p:spPr>
          <a:xfrm>
            <a:off x="6043421" y="8638743"/>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121" name="object 121"/>
          <p:cNvSpPr/>
          <p:nvPr/>
        </p:nvSpPr>
        <p:spPr>
          <a:xfrm>
            <a:off x="5647309" y="883737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22" name="object 122"/>
          <p:cNvSpPr/>
          <p:nvPr/>
        </p:nvSpPr>
        <p:spPr>
          <a:xfrm>
            <a:off x="5647309" y="8499093"/>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123" name="object 123"/>
          <p:cNvSpPr/>
          <p:nvPr/>
        </p:nvSpPr>
        <p:spPr>
          <a:xfrm>
            <a:off x="5807836" y="9054927"/>
            <a:ext cx="123830" cy="122933"/>
          </a:xfrm>
          <a:prstGeom prst="rect">
            <a:avLst/>
          </a:prstGeom>
          <a:blipFill>
            <a:blip r:embed="rId3" cstate="print"/>
            <a:stretch>
              <a:fillRect/>
            </a:stretch>
          </a:blipFill>
        </p:spPr>
        <p:txBody>
          <a:bodyPr wrap="square" lIns="0" tIns="0" rIns="0" bIns="0" rtlCol="0"/>
          <a:lstStyle/>
          <a:p>
            <a:endParaRPr/>
          </a:p>
        </p:txBody>
      </p:sp>
      <p:sp>
        <p:nvSpPr>
          <p:cNvPr id="124" name="object 124"/>
          <p:cNvSpPr txBox="1"/>
          <p:nvPr/>
        </p:nvSpPr>
        <p:spPr>
          <a:xfrm>
            <a:off x="6043421" y="9071559"/>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125" name="object 125"/>
          <p:cNvSpPr/>
          <p:nvPr/>
        </p:nvSpPr>
        <p:spPr>
          <a:xfrm>
            <a:off x="461772" y="457200"/>
            <a:ext cx="0" cy="9105900"/>
          </a:xfrm>
          <a:custGeom>
            <a:avLst/>
            <a:gdLst/>
            <a:ahLst/>
            <a:cxnLst/>
            <a:rect l="l" t="t" r="r" b="b"/>
            <a:pathLst>
              <a:path h="9105900">
                <a:moveTo>
                  <a:pt x="0" y="0"/>
                </a:moveTo>
                <a:lnTo>
                  <a:pt x="0" y="9105595"/>
                </a:lnTo>
              </a:path>
            </a:pathLst>
          </a:custGeom>
          <a:ln w="9143">
            <a:solidFill>
              <a:srgbClr val="CCCCCC"/>
            </a:solidFill>
          </a:ln>
        </p:spPr>
        <p:txBody>
          <a:bodyPr wrap="square" lIns="0" tIns="0" rIns="0" bIns="0" rtlCol="0"/>
          <a:lstStyle/>
          <a:p>
            <a:endParaRPr/>
          </a:p>
        </p:txBody>
      </p:sp>
      <p:sp>
        <p:nvSpPr>
          <p:cNvPr id="126" name="object 126"/>
          <p:cNvSpPr/>
          <p:nvPr/>
        </p:nvSpPr>
        <p:spPr>
          <a:xfrm>
            <a:off x="457200" y="9562795"/>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27" name="object 127"/>
          <p:cNvSpPr/>
          <p:nvPr/>
        </p:nvSpPr>
        <p:spPr>
          <a:xfrm>
            <a:off x="457200" y="9562795"/>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28" name="object 128"/>
          <p:cNvSpPr/>
          <p:nvPr/>
        </p:nvSpPr>
        <p:spPr>
          <a:xfrm>
            <a:off x="466344" y="9567367"/>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29" name="object 129"/>
          <p:cNvSpPr/>
          <p:nvPr/>
        </p:nvSpPr>
        <p:spPr>
          <a:xfrm>
            <a:off x="5542153" y="9562795"/>
            <a:ext cx="9525" cy="9525"/>
          </a:xfrm>
          <a:custGeom>
            <a:avLst/>
            <a:gdLst/>
            <a:ahLst/>
            <a:cxnLst/>
            <a:rect l="l" t="t" r="r" b="b"/>
            <a:pathLst>
              <a:path w="9525" h="9525">
                <a:moveTo>
                  <a:pt x="9144" y="0"/>
                </a:moveTo>
                <a:lnTo>
                  <a:pt x="0" y="0"/>
                </a:lnTo>
                <a:lnTo>
                  <a:pt x="0" y="9143"/>
                </a:lnTo>
                <a:lnTo>
                  <a:pt x="9144" y="9143"/>
                </a:lnTo>
                <a:lnTo>
                  <a:pt x="9144" y="0"/>
                </a:lnTo>
                <a:close/>
              </a:path>
            </a:pathLst>
          </a:custGeom>
          <a:solidFill>
            <a:srgbClr val="CCCCCC"/>
          </a:solidFill>
        </p:spPr>
        <p:txBody>
          <a:bodyPr wrap="square" lIns="0" tIns="0" rIns="0" bIns="0" rtlCol="0"/>
          <a:lstStyle/>
          <a:p>
            <a:endParaRPr/>
          </a:p>
        </p:txBody>
      </p:sp>
      <p:sp>
        <p:nvSpPr>
          <p:cNvPr id="130" name="object 130"/>
          <p:cNvSpPr/>
          <p:nvPr/>
        </p:nvSpPr>
        <p:spPr>
          <a:xfrm>
            <a:off x="5551296" y="9567367"/>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5085080" cy="1616075"/>
          </a:xfrm>
          <a:custGeom>
            <a:avLst/>
            <a:gdLst/>
            <a:ahLst/>
            <a:cxnLst/>
            <a:rect l="l" t="t" r="r" b="b"/>
            <a:pathLst>
              <a:path w="5085080" h="1616075">
                <a:moveTo>
                  <a:pt x="0" y="1615694"/>
                </a:moveTo>
                <a:lnTo>
                  <a:pt x="5084953" y="1615694"/>
                </a:lnTo>
                <a:lnTo>
                  <a:pt x="5084953" y="0"/>
                </a:lnTo>
                <a:lnTo>
                  <a:pt x="0" y="0"/>
                </a:lnTo>
                <a:lnTo>
                  <a:pt x="0" y="1615694"/>
                </a:lnTo>
                <a:close/>
              </a:path>
            </a:pathLst>
          </a:custGeom>
          <a:solidFill>
            <a:srgbClr val="F0F0F0"/>
          </a:solidFill>
        </p:spPr>
        <p:txBody>
          <a:bodyPr wrap="square" lIns="0" tIns="0" rIns="0" bIns="0" rtlCol="0"/>
          <a:lstStyle/>
          <a:p>
            <a:endParaRPr/>
          </a:p>
        </p:txBody>
      </p:sp>
      <p:sp>
        <p:nvSpPr>
          <p:cNvPr id="3" name="object 3"/>
          <p:cNvSpPr/>
          <p:nvPr/>
        </p:nvSpPr>
        <p:spPr>
          <a:xfrm>
            <a:off x="614172" y="542544"/>
            <a:ext cx="4860925" cy="388620"/>
          </a:xfrm>
          <a:custGeom>
            <a:avLst/>
            <a:gdLst/>
            <a:ahLst/>
            <a:cxnLst/>
            <a:rect l="l" t="t" r="r" b="b"/>
            <a:pathLst>
              <a:path w="4860925" h="388619">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4" name="object 4"/>
          <p:cNvSpPr/>
          <p:nvPr/>
        </p:nvSpPr>
        <p:spPr>
          <a:xfrm>
            <a:off x="614172" y="931113"/>
            <a:ext cx="4860925" cy="175895"/>
          </a:xfrm>
          <a:custGeom>
            <a:avLst/>
            <a:gdLst/>
            <a:ahLst/>
            <a:cxnLst/>
            <a:rect l="l" t="t" r="r" b="b"/>
            <a:pathLst>
              <a:path w="4860925" h="175894">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5" name="object 5"/>
          <p:cNvSpPr/>
          <p:nvPr/>
        </p:nvSpPr>
        <p:spPr>
          <a:xfrm>
            <a:off x="614172" y="1106677"/>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6" name="object 6"/>
          <p:cNvSpPr/>
          <p:nvPr/>
        </p:nvSpPr>
        <p:spPr>
          <a:xfrm>
            <a:off x="614172" y="128193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7" name="object 7"/>
          <p:cNvSpPr/>
          <p:nvPr/>
        </p:nvSpPr>
        <p:spPr>
          <a:xfrm>
            <a:off x="614172" y="1457197"/>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8" name="object 8"/>
          <p:cNvSpPr/>
          <p:nvPr/>
        </p:nvSpPr>
        <p:spPr>
          <a:xfrm>
            <a:off x="614172" y="1632457"/>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9" name="object 9"/>
          <p:cNvSpPr/>
          <p:nvPr/>
        </p:nvSpPr>
        <p:spPr>
          <a:xfrm>
            <a:off x="614172" y="1807717"/>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0" name="object 10"/>
          <p:cNvSpPr/>
          <p:nvPr/>
        </p:nvSpPr>
        <p:spPr>
          <a:xfrm>
            <a:off x="614172" y="1982977"/>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1" name="object 11"/>
          <p:cNvSpPr txBox="1"/>
          <p:nvPr/>
        </p:nvSpPr>
        <p:spPr>
          <a:xfrm>
            <a:off x="601472" y="514527"/>
            <a:ext cx="4866640" cy="1653539"/>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Sprinkler Irrigation</a:t>
            </a:r>
            <a:endParaRPr sz="1350">
              <a:latin typeface="Arial"/>
              <a:cs typeface="Arial"/>
            </a:endParaRPr>
          </a:p>
          <a:p>
            <a:pPr marL="12700" marR="5080">
              <a:lnSpc>
                <a:spcPts val="1380"/>
              </a:lnSpc>
              <a:spcBef>
                <a:spcPts val="790"/>
              </a:spcBef>
            </a:pPr>
            <a:r>
              <a:rPr sz="1200" dirty="0">
                <a:latin typeface="Times New Roman"/>
                <a:cs typeface="Times New Roman"/>
              </a:rPr>
              <a:t>Sprinkler </a:t>
            </a:r>
            <a:r>
              <a:rPr sz="1200" spc="-5" dirty="0">
                <a:latin typeface="Times New Roman"/>
                <a:cs typeface="Times New Roman"/>
              </a:rPr>
              <a:t>irrigation </a:t>
            </a:r>
            <a:r>
              <a:rPr sz="1200" dirty="0">
                <a:latin typeface="Times New Roman"/>
                <a:cs typeface="Times New Roman"/>
              </a:rPr>
              <a:t>involves </a:t>
            </a:r>
            <a:r>
              <a:rPr sz="1200" spc="-5" dirty="0">
                <a:latin typeface="Times New Roman"/>
                <a:cs typeface="Times New Roman"/>
              </a:rPr>
              <a:t>water </a:t>
            </a:r>
            <a:r>
              <a:rPr sz="1200" dirty="0">
                <a:latin typeface="Times New Roman"/>
                <a:cs typeface="Times New Roman"/>
              </a:rPr>
              <a:t>distribution by </a:t>
            </a:r>
            <a:r>
              <a:rPr sz="1200" spc="-5" dirty="0">
                <a:latin typeface="Times New Roman"/>
                <a:cs typeface="Times New Roman"/>
              </a:rPr>
              <a:t>means </a:t>
            </a:r>
            <a:r>
              <a:rPr sz="1200" dirty="0">
                <a:latin typeface="Times New Roman"/>
                <a:cs typeface="Times New Roman"/>
              </a:rPr>
              <a:t>of </a:t>
            </a:r>
            <a:r>
              <a:rPr sz="1200" spc="-5" dirty="0">
                <a:latin typeface="Times New Roman"/>
                <a:cs typeface="Times New Roman"/>
              </a:rPr>
              <a:t>sprinkles </a:t>
            </a:r>
            <a:r>
              <a:rPr sz="1200" dirty="0">
                <a:latin typeface="Times New Roman"/>
                <a:cs typeface="Times New Roman"/>
              </a:rPr>
              <a:t>of spray  </a:t>
            </a:r>
            <a:r>
              <a:rPr sz="1200" spc="-5" dirty="0">
                <a:latin typeface="Times New Roman"/>
                <a:cs typeface="Times New Roman"/>
              </a:rPr>
              <a:t>nozzles. </a:t>
            </a:r>
            <a:r>
              <a:rPr sz="1200" dirty="0">
                <a:latin typeface="Times New Roman"/>
                <a:cs typeface="Times New Roman"/>
              </a:rPr>
              <a:t>The objective </a:t>
            </a:r>
            <a:r>
              <a:rPr sz="1200" spc="-5" dirty="0">
                <a:latin typeface="Times New Roman"/>
                <a:cs typeface="Times New Roman"/>
              </a:rPr>
              <a:t>is </a:t>
            </a:r>
            <a:r>
              <a:rPr sz="1200" dirty="0">
                <a:latin typeface="Times New Roman"/>
                <a:cs typeface="Times New Roman"/>
              </a:rPr>
              <a:t>to </a:t>
            </a:r>
            <a:r>
              <a:rPr sz="1200" spc="-5" dirty="0">
                <a:latin typeface="Times New Roman"/>
                <a:cs typeface="Times New Roman"/>
              </a:rPr>
              <a:t>irrigate efficiently </a:t>
            </a:r>
            <a:r>
              <a:rPr sz="1200" dirty="0">
                <a:latin typeface="Times New Roman"/>
                <a:cs typeface="Times New Roman"/>
              </a:rPr>
              <a:t>and </a:t>
            </a:r>
            <a:r>
              <a:rPr sz="1200" spc="-5" dirty="0">
                <a:latin typeface="Times New Roman"/>
                <a:cs typeface="Times New Roman"/>
              </a:rPr>
              <a:t>uniformly </a:t>
            </a:r>
            <a:r>
              <a:rPr sz="1200" dirty="0">
                <a:latin typeface="Times New Roman"/>
                <a:cs typeface="Times New Roman"/>
              </a:rPr>
              <a:t>to </a:t>
            </a:r>
            <a:r>
              <a:rPr sz="1200" spc="-5" dirty="0">
                <a:latin typeface="Times New Roman"/>
                <a:cs typeface="Times New Roman"/>
              </a:rPr>
              <a:t>maintain  adequate </a:t>
            </a:r>
            <a:r>
              <a:rPr sz="1200" dirty="0">
                <a:latin typeface="Times New Roman"/>
                <a:cs typeface="Times New Roman"/>
              </a:rPr>
              <a:t>soil moisture for optimum </a:t>
            </a:r>
            <a:r>
              <a:rPr sz="1200" spc="-5" dirty="0">
                <a:latin typeface="Times New Roman"/>
                <a:cs typeface="Times New Roman"/>
              </a:rPr>
              <a:t>plant growth, </a:t>
            </a:r>
            <a:r>
              <a:rPr sz="1200" dirty="0">
                <a:latin typeface="Times New Roman"/>
                <a:cs typeface="Times New Roman"/>
              </a:rPr>
              <a:t>without </a:t>
            </a:r>
            <a:r>
              <a:rPr sz="1200" spc="-5" dirty="0">
                <a:latin typeface="Times New Roman"/>
                <a:cs typeface="Times New Roman"/>
              </a:rPr>
              <a:t>excessive water </a:t>
            </a:r>
            <a:r>
              <a:rPr sz="1200" dirty="0">
                <a:latin typeface="Times New Roman"/>
                <a:cs typeface="Times New Roman"/>
              </a:rPr>
              <a:t>loss,  </a:t>
            </a:r>
            <a:r>
              <a:rPr sz="1200" spc="-5" dirty="0">
                <a:latin typeface="Times New Roman"/>
                <a:cs typeface="Times New Roman"/>
              </a:rPr>
              <a:t>erosion, </a:t>
            </a:r>
            <a:r>
              <a:rPr sz="1200" dirty="0">
                <a:latin typeface="Times New Roman"/>
                <a:cs typeface="Times New Roman"/>
              </a:rPr>
              <a:t>or </a:t>
            </a:r>
            <a:r>
              <a:rPr sz="1200" spc="-5" dirty="0">
                <a:latin typeface="Times New Roman"/>
                <a:cs typeface="Times New Roman"/>
              </a:rPr>
              <a:t>reduced </a:t>
            </a:r>
            <a:r>
              <a:rPr sz="1200" dirty="0">
                <a:latin typeface="Times New Roman"/>
                <a:cs typeface="Times New Roman"/>
              </a:rPr>
              <a:t>water </a:t>
            </a:r>
            <a:r>
              <a:rPr sz="1200" spc="-5" dirty="0">
                <a:latin typeface="Times New Roman"/>
                <a:cs typeface="Times New Roman"/>
              </a:rPr>
              <a:t>quality. According </a:t>
            </a:r>
            <a:r>
              <a:rPr sz="1200" dirty="0">
                <a:latin typeface="Times New Roman"/>
                <a:cs typeface="Times New Roman"/>
              </a:rPr>
              <a:t>to Jones &amp; Stokes </a:t>
            </a:r>
            <a:r>
              <a:rPr sz="1200" spc="-5" dirty="0">
                <a:latin typeface="Times New Roman"/>
                <a:cs typeface="Times New Roman"/>
              </a:rPr>
              <a:t>(Jones </a:t>
            </a:r>
            <a:r>
              <a:rPr sz="1200" dirty="0">
                <a:latin typeface="Times New Roman"/>
                <a:cs typeface="Times New Roman"/>
              </a:rPr>
              <a:t>&amp;  </a:t>
            </a:r>
            <a:r>
              <a:rPr sz="1200" spc="-5" dirty="0">
                <a:latin typeface="Times New Roman"/>
                <a:cs typeface="Times New Roman"/>
              </a:rPr>
              <a:t>Stokes Associates </a:t>
            </a:r>
            <a:r>
              <a:rPr sz="1200" dirty="0">
                <a:latin typeface="Times New Roman"/>
                <a:cs typeface="Times New Roman"/>
              </a:rPr>
              <a:t>1996) this </a:t>
            </a:r>
            <a:r>
              <a:rPr sz="1200" spc="-5" dirty="0">
                <a:latin typeface="Times New Roman"/>
                <a:cs typeface="Times New Roman"/>
              </a:rPr>
              <a:t>MP has </a:t>
            </a:r>
            <a:r>
              <a:rPr sz="1200" dirty="0">
                <a:latin typeface="Times New Roman"/>
                <a:cs typeface="Times New Roman"/>
              </a:rPr>
              <a:t>a positive </a:t>
            </a:r>
            <a:r>
              <a:rPr sz="1200" spc="-5" dirty="0">
                <a:latin typeface="Times New Roman"/>
                <a:cs typeface="Times New Roman"/>
              </a:rPr>
              <a:t>sediment transport reduction  effect (sediment </a:t>
            </a:r>
            <a:r>
              <a:rPr sz="1200" dirty="0">
                <a:latin typeface="Times New Roman"/>
                <a:cs typeface="Times New Roman"/>
              </a:rPr>
              <a:t>reduction </a:t>
            </a:r>
            <a:r>
              <a:rPr sz="1200" spc="-5" dirty="0">
                <a:latin typeface="Times New Roman"/>
                <a:cs typeface="Times New Roman"/>
              </a:rPr>
              <a:t>efficiency </a:t>
            </a:r>
            <a:r>
              <a:rPr sz="1200" dirty="0">
                <a:latin typeface="Times New Roman"/>
                <a:cs typeface="Times New Roman"/>
              </a:rPr>
              <a:t>of </a:t>
            </a:r>
            <a:r>
              <a:rPr sz="1200" spc="-5" dirty="0">
                <a:latin typeface="Times New Roman"/>
                <a:cs typeface="Times New Roman"/>
              </a:rPr>
              <a:t>25% </a:t>
            </a:r>
            <a:r>
              <a:rPr sz="1200" dirty="0">
                <a:latin typeface="Times New Roman"/>
                <a:cs typeface="Times New Roman"/>
              </a:rPr>
              <a:t>to 35% if </a:t>
            </a:r>
            <a:r>
              <a:rPr sz="1200" spc="-5" dirty="0">
                <a:latin typeface="Times New Roman"/>
                <a:cs typeface="Times New Roman"/>
              </a:rPr>
              <a:t>used during  germination, and </a:t>
            </a:r>
            <a:r>
              <a:rPr sz="1200" dirty="0">
                <a:latin typeface="Times New Roman"/>
                <a:cs typeface="Times New Roman"/>
              </a:rPr>
              <a:t>90% to 95% for </a:t>
            </a:r>
            <a:r>
              <a:rPr sz="1200" spc="-5" dirty="0">
                <a:latin typeface="Times New Roman"/>
                <a:cs typeface="Times New Roman"/>
              </a:rPr>
              <a:t>established </a:t>
            </a:r>
            <a:r>
              <a:rPr sz="1200" dirty="0">
                <a:latin typeface="Times New Roman"/>
                <a:cs typeface="Times New Roman"/>
              </a:rPr>
              <a:t>crops), </a:t>
            </a:r>
            <a:r>
              <a:rPr sz="1200" spc="-5" dirty="0">
                <a:latin typeface="Times New Roman"/>
                <a:cs typeface="Times New Roman"/>
              </a:rPr>
              <a:t>and </a:t>
            </a:r>
            <a:r>
              <a:rPr sz="1200" dirty="0">
                <a:latin typeface="Times New Roman"/>
                <a:cs typeface="Times New Roman"/>
              </a:rPr>
              <a:t>a relatively high</a:t>
            </a:r>
            <a:r>
              <a:rPr sz="1200" spc="30" dirty="0">
                <a:latin typeface="Times New Roman"/>
                <a:cs typeface="Times New Roman"/>
              </a:rPr>
              <a:t> </a:t>
            </a:r>
            <a:r>
              <a:rPr sz="1200" dirty="0">
                <a:latin typeface="Times New Roman"/>
                <a:cs typeface="Times New Roman"/>
              </a:rPr>
              <a:t>cost.</a:t>
            </a:r>
            <a:endParaRPr sz="1200">
              <a:latin typeface="Times New Roman"/>
              <a:cs typeface="Times New Roman"/>
            </a:endParaRPr>
          </a:p>
        </p:txBody>
      </p:sp>
      <p:sp>
        <p:nvSpPr>
          <p:cNvPr id="12" name="object 12"/>
          <p:cNvSpPr/>
          <p:nvPr/>
        </p:nvSpPr>
        <p:spPr>
          <a:xfrm>
            <a:off x="5551296" y="542544"/>
            <a:ext cx="2221230" cy="1616075"/>
          </a:xfrm>
          <a:custGeom>
            <a:avLst/>
            <a:gdLst/>
            <a:ahLst/>
            <a:cxnLst/>
            <a:rect l="l" t="t" r="r" b="b"/>
            <a:pathLst>
              <a:path w="2221229" h="1616075">
                <a:moveTo>
                  <a:pt x="0" y="1615694"/>
                </a:moveTo>
                <a:lnTo>
                  <a:pt x="2221103" y="1615694"/>
                </a:lnTo>
                <a:lnTo>
                  <a:pt x="2221103" y="0"/>
                </a:lnTo>
                <a:lnTo>
                  <a:pt x="0" y="0"/>
                </a:lnTo>
                <a:lnTo>
                  <a:pt x="0" y="1615694"/>
                </a:lnTo>
                <a:close/>
              </a:path>
            </a:pathLst>
          </a:custGeom>
          <a:solidFill>
            <a:srgbClr val="F0F0F0"/>
          </a:solidFill>
        </p:spPr>
        <p:txBody>
          <a:bodyPr wrap="square" lIns="0" tIns="0" rIns="0" bIns="0" rtlCol="0"/>
          <a:lstStyle/>
          <a:p>
            <a:endParaRPr/>
          </a:p>
        </p:txBody>
      </p:sp>
      <p:sp>
        <p:nvSpPr>
          <p:cNvPr id="13" name="object 13"/>
          <p:cNvSpPr/>
          <p:nvPr/>
        </p:nvSpPr>
        <p:spPr>
          <a:xfrm>
            <a:off x="5645784" y="638555"/>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14" name="object 14"/>
          <p:cNvSpPr/>
          <p:nvPr/>
        </p:nvSpPr>
        <p:spPr>
          <a:xfrm>
            <a:off x="5798184" y="638555"/>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15" name="object 15"/>
          <p:cNvSpPr/>
          <p:nvPr/>
        </p:nvSpPr>
        <p:spPr>
          <a:xfrm>
            <a:off x="5798311" y="637666"/>
            <a:ext cx="142875" cy="227329"/>
          </a:xfrm>
          <a:custGeom>
            <a:avLst/>
            <a:gdLst/>
            <a:ahLst/>
            <a:cxnLst/>
            <a:rect l="l" t="t" r="r" b="b"/>
            <a:pathLst>
              <a:path w="142875" h="227330">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6" name="object 16"/>
          <p:cNvSpPr/>
          <p:nvPr/>
        </p:nvSpPr>
        <p:spPr>
          <a:xfrm>
            <a:off x="5941190" y="637666"/>
            <a:ext cx="114300" cy="227329"/>
          </a:xfrm>
          <a:custGeom>
            <a:avLst/>
            <a:gdLst/>
            <a:ahLst/>
            <a:cxnLst/>
            <a:rect l="l" t="t" r="r" b="b"/>
            <a:pathLst>
              <a:path w="114300" h="227330">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7" name="object 17"/>
          <p:cNvSpPr/>
          <p:nvPr/>
        </p:nvSpPr>
        <p:spPr>
          <a:xfrm>
            <a:off x="5807836" y="684992"/>
            <a:ext cx="123830" cy="122933"/>
          </a:xfrm>
          <a:prstGeom prst="rect">
            <a:avLst/>
          </a:prstGeom>
          <a:blipFill>
            <a:blip r:embed="rId2" cstate="print"/>
            <a:stretch>
              <a:fillRect/>
            </a:stretch>
          </a:blipFill>
        </p:spPr>
        <p:txBody>
          <a:bodyPr wrap="square" lIns="0" tIns="0" rIns="0" bIns="0" rtlCol="0"/>
          <a:lstStyle/>
          <a:p>
            <a:endParaRPr/>
          </a:p>
        </p:txBody>
      </p:sp>
      <p:sp>
        <p:nvSpPr>
          <p:cNvPr id="18" name="object 18"/>
          <p:cNvSpPr txBox="1"/>
          <p:nvPr/>
        </p:nvSpPr>
        <p:spPr>
          <a:xfrm>
            <a:off x="6043421" y="700531"/>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9" name="object 19"/>
          <p:cNvSpPr/>
          <p:nvPr/>
        </p:nvSpPr>
        <p:spPr>
          <a:xfrm>
            <a:off x="5647309" y="90068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20" name="object 20"/>
          <p:cNvSpPr/>
          <p:nvPr/>
        </p:nvSpPr>
        <p:spPr>
          <a:xfrm>
            <a:off x="5647309" y="56235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21" name="object 21"/>
          <p:cNvSpPr/>
          <p:nvPr/>
        </p:nvSpPr>
        <p:spPr>
          <a:xfrm>
            <a:off x="5645784" y="1071625"/>
            <a:ext cx="1930400" cy="262255"/>
          </a:xfrm>
          <a:custGeom>
            <a:avLst/>
            <a:gdLst/>
            <a:ahLst/>
            <a:cxnLst/>
            <a:rect l="l" t="t" r="r" b="b"/>
            <a:pathLst>
              <a:path w="1930400" h="262255">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22" name="object 22"/>
          <p:cNvSpPr/>
          <p:nvPr/>
        </p:nvSpPr>
        <p:spPr>
          <a:xfrm>
            <a:off x="5798184" y="1071625"/>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23" name="object 23"/>
          <p:cNvSpPr/>
          <p:nvPr/>
        </p:nvSpPr>
        <p:spPr>
          <a:xfrm>
            <a:off x="5798311" y="107200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24" name="object 24"/>
          <p:cNvSpPr/>
          <p:nvPr/>
        </p:nvSpPr>
        <p:spPr>
          <a:xfrm>
            <a:off x="5941190" y="107200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25" name="object 25"/>
          <p:cNvSpPr/>
          <p:nvPr/>
        </p:nvSpPr>
        <p:spPr>
          <a:xfrm>
            <a:off x="5807836" y="1119332"/>
            <a:ext cx="123830" cy="122933"/>
          </a:xfrm>
          <a:prstGeom prst="rect">
            <a:avLst/>
          </a:prstGeom>
          <a:blipFill>
            <a:blip r:embed="rId2" cstate="print"/>
            <a:stretch>
              <a:fillRect/>
            </a:stretch>
          </a:blipFill>
        </p:spPr>
        <p:txBody>
          <a:bodyPr wrap="square" lIns="0" tIns="0" rIns="0" bIns="0" rtlCol="0"/>
          <a:lstStyle/>
          <a:p>
            <a:endParaRPr/>
          </a:p>
        </p:txBody>
      </p:sp>
      <p:sp>
        <p:nvSpPr>
          <p:cNvPr id="26" name="object 26"/>
          <p:cNvSpPr txBox="1"/>
          <p:nvPr/>
        </p:nvSpPr>
        <p:spPr>
          <a:xfrm>
            <a:off x="6043421" y="1135126"/>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27" name="object 27"/>
          <p:cNvSpPr/>
          <p:nvPr/>
        </p:nvSpPr>
        <p:spPr>
          <a:xfrm>
            <a:off x="5647309" y="133375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28" name="object 28"/>
          <p:cNvSpPr/>
          <p:nvPr/>
        </p:nvSpPr>
        <p:spPr>
          <a:xfrm>
            <a:off x="5647309" y="995121"/>
            <a:ext cx="1928495" cy="76835"/>
          </a:xfrm>
          <a:custGeom>
            <a:avLst/>
            <a:gdLst/>
            <a:ahLst/>
            <a:cxnLst/>
            <a:rect l="l" t="t" r="r" b="b"/>
            <a:pathLst>
              <a:path w="1928495" h="76834">
                <a:moveTo>
                  <a:pt x="0" y="76504"/>
                </a:moveTo>
                <a:lnTo>
                  <a:pt x="1928494" y="76504"/>
                </a:lnTo>
                <a:lnTo>
                  <a:pt x="1928494" y="0"/>
                </a:lnTo>
                <a:lnTo>
                  <a:pt x="0" y="0"/>
                </a:lnTo>
                <a:lnTo>
                  <a:pt x="0" y="76504"/>
                </a:lnTo>
                <a:close/>
              </a:path>
            </a:pathLst>
          </a:custGeom>
          <a:solidFill>
            <a:srgbClr val="F0F0F0"/>
          </a:solidFill>
        </p:spPr>
        <p:txBody>
          <a:bodyPr wrap="square" lIns="0" tIns="0" rIns="0" bIns="0" rtlCol="0"/>
          <a:lstStyle/>
          <a:p>
            <a:endParaRPr/>
          </a:p>
        </p:txBody>
      </p:sp>
      <p:sp>
        <p:nvSpPr>
          <p:cNvPr id="29" name="object 29"/>
          <p:cNvSpPr/>
          <p:nvPr/>
        </p:nvSpPr>
        <p:spPr>
          <a:xfrm>
            <a:off x="5645784" y="1504441"/>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30" name="object 30"/>
          <p:cNvSpPr/>
          <p:nvPr/>
        </p:nvSpPr>
        <p:spPr>
          <a:xfrm>
            <a:off x="5645784" y="1841245"/>
            <a:ext cx="1930400" cy="1905"/>
          </a:xfrm>
          <a:custGeom>
            <a:avLst/>
            <a:gdLst/>
            <a:ahLst/>
            <a:cxnLst/>
            <a:rect l="l" t="t" r="r" b="b"/>
            <a:pathLst>
              <a:path w="1930400" h="1905">
                <a:moveTo>
                  <a:pt x="0" y="1524"/>
                </a:moveTo>
                <a:lnTo>
                  <a:pt x="1930018" y="1524"/>
                </a:lnTo>
                <a:lnTo>
                  <a:pt x="1930018" y="0"/>
                </a:lnTo>
                <a:lnTo>
                  <a:pt x="0" y="0"/>
                </a:lnTo>
                <a:lnTo>
                  <a:pt x="0" y="1524"/>
                </a:lnTo>
                <a:close/>
              </a:path>
            </a:pathLst>
          </a:custGeom>
          <a:solidFill>
            <a:srgbClr val="FFFFFF"/>
          </a:solidFill>
        </p:spPr>
        <p:txBody>
          <a:bodyPr wrap="square" lIns="0" tIns="0" rIns="0" bIns="0" rtlCol="0"/>
          <a:lstStyle/>
          <a:p>
            <a:endParaRPr/>
          </a:p>
        </p:txBody>
      </p:sp>
      <p:sp>
        <p:nvSpPr>
          <p:cNvPr id="31" name="object 31"/>
          <p:cNvSpPr/>
          <p:nvPr/>
        </p:nvSpPr>
        <p:spPr>
          <a:xfrm>
            <a:off x="5798184" y="1504441"/>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32" name="object 32"/>
          <p:cNvSpPr/>
          <p:nvPr/>
        </p:nvSpPr>
        <p:spPr>
          <a:xfrm>
            <a:off x="5798311" y="15050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3" name="object 33"/>
          <p:cNvSpPr/>
          <p:nvPr/>
        </p:nvSpPr>
        <p:spPr>
          <a:xfrm>
            <a:off x="5941190" y="15050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4" name="object 34"/>
          <p:cNvSpPr/>
          <p:nvPr/>
        </p:nvSpPr>
        <p:spPr>
          <a:xfrm>
            <a:off x="5807836" y="1552402"/>
            <a:ext cx="123830" cy="122933"/>
          </a:xfrm>
          <a:prstGeom prst="rect">
            <a:avLst/>
          </a:prstGeom>
          <a:blipFill>
            <a:blip r:embed="rId2" cstate="print"/>
            <a:stretch>
              <a:fillRect/>
            </a:stretch>
          </a:blipFill>
        </p:spPr>
        <p:txBody>
          <a:bodyPr wrap="square" lIns="0" tIns="0" rIns="0" bIns="0" rtlCol="0"/>
          <a:lstStyle/>
          <a:p>
            <a:endParaRPr/>
          </a:p>
        </p:txBody>
      </p:sp>
      <p:sp>
        <p:nvSpPr>
          <p:cNvPr id="35" name="object 35"/>
          <p:cNvSpPr txBox="1"/>
          <p:nvPr/>
        </p:nvSpPr>
        <p:spPr>
          <a:xfrm>
            <a:off x="6043421" y="1567942"/>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36" name="object 36"/>
          <p:cNvSpPr/>
          <p:nvPr/>
        </p:nvSpPr>
        <p:spPr>
          <a:xfrm>
            <a:off x="5647309" y="176504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37" name="object 37"/>
          <p:cNvSpPr/>
          <p:nvPr/>
        </p:nvSpPr>
        <p:spPr>
          <a:xfrm>
            <a:off x="5647309" y="142824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38" name="object 38"/>
          <p:cNvSpPr/>
          <p:nvPr/>
        </p:nvSpPr>
        <p:spPr>
          <a:xfrm>
            <a:off x="457200" y="457200"/>
            <a:ext cx="9525" cy="9525"/>
          </a:xfrm>
          <a:custGeom>
            <a:avLst/>
            <a:gdLst/>
            <a:ahLst/>
            <a:cxnLst/>
            <a:rect l="l" t="t" r="r" b="b"/>
            <a:pathLst>
              <a:path w="9525" h="9525">
                <a:moveTo>
                  <a:pt x="9143" y="0"/>
                </a:moveTo>
                <a:lnTo>
                  <a:pt x="0" y="0"/>
                </a:lnTo>
                <a:lnTo>
                  <a:pt x="0" y="9144"/>
                </a:lnTo>
                <a:lnTo>
                  <a:pt x="9143" y="9144"/>
                </a:lnTo>
                <a:lnTo>
                  <a:pt x="9143" y="0"/>
                </a:lnTo>
                <a:close/>
              </a:path>
            </a:pathLst>
          </a:custGeom>
          <a:solidFill>
            <a:srgbClr val="CCCCCC"/>
          </a:solidFill>
        </p:spPr>
        <p:txBody>
          <a:bodyPr wrap="square" lIns="0" tIns="0" rIns="0" bIns="0" rtlCol="0"/>
          <a:lstStyle/>
          <a:p>
            <a:endParaRPr/>
          </a:p>
        </p:txBody>
      </p:sp>
      <p:sp>
        <p:nvSpPr>
          <p:cNvPr id="39" name="object 39"/>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40" name="object 40"/>
          <p:cNvSpPr/>
          <p:nvPr/>
        </p:nvSpPr>
        <p:spPr>
          <a:xfrm>
            <a:off x="466344" y="466344"/>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41" name="object 41"/>
          <p:cNvSpPr/>
          <p:nvPr/>
        </p:nvSpPr>
        <p:spPr>
          <a:xfrm>
            <a:off x="5551296" y="466344"/>
            <a:ext cx="9525" cy="76200"/>
          </a:xfrm>
          <a:custGeom>
            <a:avLst/>
            <a:gdLst/>
            <a:ahLst/>
            <a:cxnLst/>
            <a:rect l="l" t="t" r="r" b="b"/>
            <a:pathLst>
              <a:path w="9525" h="76200">
                <a:moveTo>
                  <a:pt x="9144" y="0"/>
                </a:moveTo>
                <a:lnTo>
                  <a:pt x="0" y="0"/>
                </a:lnTo>
                <a:lnTo>
                  <a:pt x="0" y="76200"/>
                </a:lnTo>
                <a:lnTo>
                  <a:pt x="9144" y="76200"/>
                </a:lnTo>
                <a:lnTo>
                  <a:pt x="9144" y="0"/>
                </a:lnTo>
                <a:close/>
              </a:path>
            </a:pathLst>
          </a:custGeom>
          <a:solidFill>
            <a:srgbClr val="F0F0F0"/>
          </a:solidFill>
        </p:spPr>
        <p:txBody>
          <a:bodyPr wrap="square" lIns="0" tIns="0" rIns="0" bIns="0" rtlCol="0"/>
          <a:lstStyle/>
          <a:p>
            <a:endParaRPr/>
          </a:p>
        </p:txBody>
      </p:sp>
      <p:sp>
        <p:nvSpPr>
          <p:cNvPr id="42" name="object 42"/>
          <p:cNvSpPr/>
          <p:nvPr/>
        </p:nvSpPr>
        <p:spPr>
          <a:xfrm>
            <a:off x="5551296" y="457200"/>
            <a:ext cx="9525" cy="9525"/>
          </a:xfrm>
          <a:custGeom>
            <a:avLst/>
            <a:gdLst/>
            <a:ahLst/>
            <a:cxnLst/>
            <a:rect l="l" t="t" r="r" b="b"/>
            <a:pathLst>
              <a:path w="9525" h="9525">
                <a:moveTo>
                  <a:pt x="9144" y="0"/>
                </a:moveTo>
                <a:lnTo>
                  <a:pt x="0" y="0"/>
                </a:lnTo>
                <a:lnTo>
                  <a:pt x="0" y="9144"/>
                </a:lnTo>
                <a:lnTo>
                  <a:pt x="9144" y="9144"/>
                </a:lnTo>
                <a:lnTo>
                  <a:pt x="9144" y="0"/>
                </a:lnTo>
                <a:close/>
              </a:path>
            </a:pathLst>
          </a:custGeom>
          <a:solidFill>
            <a:srgbClr val="CCCCCC"/>
          </a:solidFill>
        </p:spPr>
        <p:txBody>
          <a:bodyPr wrap="square" lIns="0" tIns="0" rIns="0" bIns="0" rtlCol="0"/>
          <a:lstStyle/>
          <a:p>
            <a:endParaRPr/>
          </a:p>
        </p:txBody>
      </p:sp>
      <p:sp>
        <p:nvSpPr>
          <p:cNvPr id="43" name="object 43"/>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44" name="object 44"/>
          <p:cNvSpPr/>
          <p:nvPr/>
        </p:nvSpPr>
        <p:spPr>
          <a:xfrm>
            <a:off x="5560440" y="466344"/>
            <a:ext cx="2212340" cy="76200"/>
          </a:xfrm>
          <a:custGeom>
            <a:avLst/>
            <a:gdLst/>
            <a:ahLst/>
            <a:cxnLst/>
            <a:rect l="l" t="t" r="r" b="b"/>
            <a:pathLst>
              <a:path w="2212340" h="76200">
                <a:moveTo>
                  <a:pt x="0" y="76200"/>
                </a:moveTo>
                <a:lnTo>
                  <a:pt x="2211959" y="76200"/>
                </a:lnTo>
                <a:lnTo>
                  <a:pt x="2211959" y="0"/>
                </a:lnTo>
                <a:lnTo>
                  <a:pt x="0" y="0"/>
                </a:lnTo>
                <a:lnTo>
                  <a:pt x="0" y="76200"/>
                </a:lnTo>
                <a:close/>
              </a:path>
            </a:pathLst>
          </a:custGeom>
          <a:solidFill>
            <a:srgbClr val="F0F0F0"/>
          </a:solidFill>
        </p:spPr>
        <p:txBody>
          <a:bodyPr wrap="square" lIns="0" tIns="0" rIns="0" bIns="0" rtlCol="0"/>
          <a:lstStyle/>
          <a:p>
            <a:endParaRPr/>
          </a:p>
        </p:txBody>
      </p:sp>
      <p:sp>
        <p:nvSpPr>
          <p:cNvPr id="45" name="object 45"/>
          <p:cNvSpPr/>
          <p:nvPr/>
        </p:nvSpPr>
        <p:spPr>
          <a:xfrm>
            <a:off x="461772" y="2158238"/>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46" name="object 46"/>
          <p:cNvSpPr/>
          <p:nvPr/>
        </p:nvSpPr>
        <p:spPr>
          <a:xfrm>
            <a:off x="5551296" y="215823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7" name="object 47"/>
          <p:cNvSpPr txBox="1"/>
          <p:nvPr/>
        </p:nvSpPr>
        <p:spPr>
          <a:xfrm>
            <a:off x="601472" y="2284629"/>
            <a:ext cx="4725670" cy="77343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Drip Irrigation</a:t>
            </a:r>
            <a:endParaRPr sz="1350">
              <a:latin typeface="Arial"/>
              <a:cs typeface="Arial"/>
            </a:endParaRPr>
          </a:p>
          <a:p>
            <a:pPr marL="12700" marR="5080">
              <a:lnSpc>
                <a:spcPts val="1380"/>
              </a:lnSpc>
              <a:spcBef>
                <a:spcPts val="775"/>
              </a:spcBef>
            </a:pPr>
            <a:r>
              <a:rPr sz="1200" spc="-5" dirty="0">
                <a:latin typeface="Times New Roman"/>
                <a:cs typeface="Times New Roman"/>
              </a:rPr>
              <a:t>Drip irrigation consists </a:t>
            </a:r>
            <a:r>
              <a:rPr sz="1200" dirty="0">
                <a:latin typeface="Times New Roman"/>
                <a:cs typeface="Times New Roman"/>
              </a:rPr>
              <a:t>of a </a:t>
            </a:r>
            <a:r>
              <a:rPr sz="1200" spc="-5" dirty="0">
                <a:latin typeface="Times New Roman"/>
                <a:cs typeface="Times New Roman"/>
              </a:rPr>
              <a:t>network </a:t>
            </a:r>
            <a:r>
              <a:rPr sz="1200" spc="5" dirty="0">
                <a:latin typeface="Times New Roman"/>
                <a:cs typeface="Times New Roman"/>
              </a:rPr>
              <a:t>of </a:t>
            </a:r>
            <a:r>
              <a:rPr sz="1200" spc="-5" dirty="0">
                <a:latin typeface="Times New Roman"/>
                <a:cs typeface="Times New Roman"/>
              </a:rPr>
              <a:t>pipes and emitters that </a:t>
            </a:r>
            <a:r>
              <a:rPr sz="1200" dirty="0">
                <a:latin typeface="Times New Roman"/>
                <a:cs typeface="Times New Roman"/>
              </a:rPr>
              <a:t>apply </a:t>
            </a:r>
            <a:r>
              <a:rPr sz="1200" spc="-5" dirty="0">
                <a:latin typeface="Times New Roman"/>
                <a:cs typeface="Times New Roman"/>
              </a:rPr>
              <a:t>water </a:t>
            </a:r>
            <a:r>
              <a:rPr sz="1200" dirty="0">
                <a:latin typeface="Times New Roman"/>
                <a:cs typeface="Times New Roman"/>
              </a:rPr>
              <a:t>to  the soil </a:t>
            </a:r>
            <a:r>
              <a:rPr sz="1200" spc="-5" dirty="0">
                <a:latin typeface="Times New Roman"/>
                <a:cs typeface="Times New Roman"/>
              </a:rPr>
              <a:t>surface </a:t>
            </a:r>
            <a:r>
              <a:rPr sz="1200" spc="5" dirty="0">
                <a:latin typeface="Times New Roman"/>
                <a:cs typeface="Times New Roman"/>
              </a:rPr>
              <a:t>or </a:t>
            </a:r>
            <a:r>
              <a:rPr sz="1200" spc="-5" dirty="0">
                <a:latin typeface="Times New Roman"/>
                <a:cs typeface="Times New Roman"/>
              </a:rPr>
              <a:t>subsurface, </a:t>
            </a:r>
            <a:r>
              <a:rPr sz="1200" dirty="0">
                <a:latin typeface="Times New Roman"/>
                <a:cs typeface="Times New Roman"/>
              </a:rPr>
              <a:t>in the </a:t>
            </a:r>
            <a:r>
              <a:rPr sz="1200" spc="-5" dirty="0">
                <a:latin typeface="Times New Roman"/>
                <a:cs typeface="Times New Roman"/>
              </a:rPr>
              <a:t>form </a:t>
            </a:r>
            <a:r>
              <a:rPr sz="1200" dirty="0">
                <a:latin typeface="Times New Roman"/>
                <a:cs typeface="Times New Roman"/>
              </a:rPr>
              <a:t>of spray or </a:t>
            </a:r>
            <a:r>
              <a:rPr sz="1200" spc="-5" dirty="0">
                <a:latin typeface="Times New Roman"/>
                <a:cs typeface="Times New Roman"/>
              </a:rPr>
              <a:t>small</a:t>
            </a:r>
            <a:r>
              <a:rPr sz="1200" spc="20" dirty="0">
                <a:latin typeface="Times New Roman"/>
                <a:cs typeface="Times New Roman"/>
              </a:rPr>
              <a:t> </a:t>
            </a:r>
            <a:r>
              <a:rPr sz="1200" spc="-5" dirty="0">
                <a:latin typeface="Times New Roman"/>
                <a:cs typeface="Times New Roman"/>
              </a:rPr>
              <a:t>stream.</a:t>
            </a:r>
            <a:endParaRPr sz="1200">
              <a:latin typeface="Times New Roman"/>
              <a:cs typeface="Times New Roman"/>
            </a:endParaRPr>
          </a:p>
        </p:txBody>
      </p:sp>
      <p:sp>
        <p:nvSpPr>
          <p:cNvPr id="48" name="object 48"/>
          <p:cNvSpPr/>
          <p:nvPr/>
        </p:nvSpPr>
        <p:spPr>
          <a:xfrm>
            <a:off x="5807836" y="2452832"/>
            <a:ext cx="123830" cy="122933"/>
          </a:xfrm>
          <a:prstGeom prst="rect">
            <a:avLst/>
          </a:prstGeom>
          <a:blipFill>
            <a:blip r:embed="rId3" cstate="print"/>
            <a:stretch>
              <a:fillRect/>
            </a:stretch>
          </a:blipFill>
        </p:spPr>
        <p:txBody>
          <a:bodyPr wrap="square" lIns="0" tIns="0" rIns="0" bIns="0" rtlCol="0"/>
          <a:lstStyle/>
          <a:p>
            <a:endParaRPr/>
          </a:p>
        </p:txBody>
      </p:sp>
      <p:sp>
        <p:nvSpPr>
          <p:cNvPr id="49" name="object 49"/>
          <p:cNvSpPr/>
          <p:nvPr/>
        </p:nvSpPr>
        <p:spPr>
          <a:xfrm>
            <a:off x="5645784" y="2837942"/>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50" name="object 50"/>
          <p:cNvSpPr/>
          <p:nvPr/>
        </p:nvSpPr>
        <p:spPr>
          <a:xfrm>
            <a:off x="5798184" y="2837942"/>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51" name="object 51"/>
          <p:cNvSpPr/>
          <p:nvPr/>
        </p:nvSpPr>
        <p:spPr>
          <a:xfrm>
            <a:off x="5798311" y="28385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52" name="object 52"/>
          <p:cNvSpPr/>
          <p:nvPr/>
        </p:nvSpPr>
        <p:spPr>
          <a:xfrm>
            <a:off x="5941190" y="28385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53" name="object 53"/>
          <p:cNvSpPr/>
          <p:nvPr/>
        </p:nvSpPr>
        <p:spPr>
          <a:xfrm>
            <a:off x="5807836" y="2885902"/>
            <a:ext cx="123830" cy="122933"/>
          </a:xfrm>
          <a:prstGeom prst="rect">
            <a:avLst/>
          </a:prstGeom>
          <a:blipFill>
            <a:blip r:embed="rId2" cstate="print"/>
            <a:stretch>
              <a:fillRect/>
            </a:stretch>
          </a:blipFill>
        </p:spPr>
        <p:txBody>
          <a:bodyPr wrap="square" lIns="0" tIns="0" rIns="0" bIns="0" rtlCol="0"/>
          <a:lstStyle/>
          <a:p>
            <a:endParaRPr/>
          </a:p>
        </p:txBody>
      </p:sp>
      <p:sp>
        <p:nvSpPr>
          <p:cNvPr id="54" name="object 54"/>
          <p:cNvSpPr/>
          <p:nvPr/>
        </p:nvSpPr>
        <p:spPr>
          <a:xfrm>
            <a:off x="5807836" y="3318337"/>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55" name="object 55"/>
          <p:cNvGraphicFramePr>
            <a:graphicFrameLocks noGrp="1"/>
          </p:cNvGraphicFramePr>
          <p:nvPr/>
        </p:nvGraphicFramePr>
        <p:xfrm>
          <a:off x="5645784" y="2497920"/>
          <a:ext cx="1929764" cy="1034782"/>
        </p:xfrm>
        <a:graphic>
          <a:graphicData uri="http://schemas.openxmlformats.org/drawingml/2006/table">
            <a:tbl>
              <a:tblPr firstRow="1" bandRow="1">
                <a:tableStyleId>{2D5ABB26-0587-4C30-8999-92F81FD0307C}</a:tableStyleId>
              </a:tblPr>
              <a:tblGrid>
                <a:gridCol w="1929764">
                  <a:extLst>
                    <a:ext uri="{9D8B030D-6E8A-4147-A177-3AD203B41FA5}">
                      <a16:colId xmlns:a16="http://schemas.microsoft.com/office/drawing/2014/main" val="20000"/>
                    </a:ext>
                  </a:extLst>
                </a:gridCol>
              </a:tblGrid>
              <a:tr h="263821">
                <a:tc>
                  <a:txBody>
                    <a:bodyPr/>
                    <a:lstStyle/>
                    <a:p>
                      <a:pPr marL="410209">
                        <a:lnSpc>
                          <a:spcPts val="1310"/>
                        </a:lnSpc>
                      </a:pPr>
                      <a:r>
                        <a:rPr sz="1200" dirty="0">
                          <a:latin typeface="Times New Roman"/>
                          <a:cs typeface="Times New Roman"/>
                        </a:rPr>
                        <a:t>Existing</a:t>
                      </a:r>
                      <a:endParaRPr sz="1200">
                        <a:latin typeface="Times New Roman"/>
                        <a:cs typeface="Times New Roman"/>
                      </a:endParaRPr>
                    </a:p>
                  </a:txBody>
                  <a:tcPr marL="0" marR="0" marT="0" marB="0"/>
                </a:tc>
                <a:extLst>
                  <a:ext uri="{0D108BD9-81ED-4DB2-BD59-A6C34878D82A}">
                    <a16:rowId xmlns:a16="http://schemas.microsoft.com/office/drawing/2014/main" val="10000"/>
                  </a:ext>
                </a:extLst>
              </a:tr>
              <a:tr h="76834">
                <a:tc>
                  <a:txBody>
                    <a:bodyPr/>
                    <a:lstStyle/>
                    <a:p>
                      <a:pPr>
                        <a:lnSpc>
                          <a:spcPct val="100000"/>
                        </a:lnSpc>
                      </a:pPr>
                      <a:endParaRPr sz="3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1"/>
                  </a:ext>
                </a:extLst>
              </a:tr>
              <a:tr h="337693">
                <a:tc>
                  <a:txBody>
                    <a:bodyPr/>
                    <a:lstStyle/>
                    <a:p>
                      <a:pPr marL="410209">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tc>
                <a:extLst>
                  <a:ext uri="{0D108BD9-81ED-4DB2-BD59-A6C34878D82A}">
                    <a16:rowId xmlns:a16="http://schemas.microsoft.com/office/drawing/2014/main" val="10002"/>
                  </a:ext>
                </a:extLst>
              </a:tr>
              <a:tr h="356434">
                <a:tc>
                  <a:txBody>
                    <a:bodyPr/>
                    <a:lstStyle/>
                    <a:p>
                      <a:pPr>
                        <a:lnSpc>
                          <a:spcPct val="100000"/>
                        </a:lnSpc>
                        <a:spcBef>
                          <a:spcPts val="20"/>
                        </a:spcBef>
                      </a:pPr>
                      <a:endParaRPr sz="1150">
                        <a:latin typeface="Times New Roman"/>
                        <a:cs typeface="Times New Roman"/>
                      </a:endParaRPr>
                    </a:p>
                    <a:p>
                      <a:pPr marL="410209">
                        <a:lnSpc>
                          <a:spcPts val="1360"/>
                        </a:lnSpc>
                        <a:spcBef>
                          <a:spcPts val="5"/>
                        </a:spcBef>
                      </a:pPr>
                      <a:r>
                        <a:rPr sz="1200" spc="-5" dirty="0">
                          <a:latin typeface="Times New Roman"/>
                          <a:cs typeface="Times New Roman"/>
                        </a:rPr>
                        <a:t>N/A</a:t>
                      </a:r>
                      <a:endParaRPr sz="1200">
                        <a:latin typeface="Times New Roman"/>
                        <a:cs typeface="Times New Roman"/>
                      </a:endParaRPr>
                    </a:p>
                  </a:txBody>
                  <a:tcPr marL="0" marR="0" marT="2540" marB="0"/>
                </a:tc>
                <a:extLst>
                  <a:ext uri="{0D108BD9-81ED-4DB2-BD59-A6C34878D82A}">
                    <a16:rowId xmlns:a16="http://schemas.microsoft.com/office/drawing/2014/main" val="10003"/>
                  </a:ext>
                </a:extLst>
              </a:tr>
            </a:tbl>
          </a:graphicData>
        </a:graphic>
      </p:graphicFrame>
      <p:sp>
        <p:nvSpPr>
          <p:cNvPr id="56" name="object 56"/>
          <p:cNvSpPr/>
          <p:nvPr/>
        </p:nvSpPr>
        <p:spPr>
          <a:xfrm>
            <a:off x="466344" y="3780154"/>
            <a:ext cx="5085080" cy="1318260"/>
          </a:xfrm>
          <a:custGeom>
            <a:avLst/>
            <a:gdLst/>
            <a:ahLst/>
            <a:cxnLst/>
            <a:rect l="l" t="t" r="r" b="b"/>
            <a:pathLst>
              <a:path w="5085080" h="1318260">
                <a:moveTo>
                  <a:pt x="0" y="1318260"/>
                </a:moveTo>
                <a:lnTo>
                  <a:pt x="5084953" y="1318260"/>
                </a:lnTo>
                <a:lnTo>
                  <a:pt x="5084953" y="0"/>
                </a:lnTo>
                <a:lnTo>
                  <a:pt x="0" y="0"/>
                </a:lnTo>
                <a:lnTo>
                  <a:pt x="0" y="1318260"/>
                </a:lnTo>
                <a:close/>
              </a:path>
            </a:pathLst>
          </a:custGeom>
          <a:solidFill>
            <a:srgbClr val="F0F0F0"/>
          </a:solidFill>
        </p:spPr>
        <p:txBody>
          <a:bodyPr wrap="square" lIns="0" tIns="0" rIns="0" bIns="0" rtlCol="0"/>
          <a:lstStyle/>
          <a:p>
            <a:endParaRPr/>
          </a:p>
        </p:txBody>
      </p:sp>
      <p:sp>
        <p:nvSpPr>
          <p:cNvPr id="57" name="object 57"/>
          <p:cNvSpPr/>
          <p:nvPr/>
        </p:nvSpPr>
        <p:spPr>
          <a:xfrm>
            <a:off x="614172" y="3780154"/>
            <a:ext cx="4860925" cy="388620"/>
          </a:xfrm>
          <a:custGeom>
            <a:avLst/>
            <a:gdLst/>
            <a:ahLst/>
            <a:cxnLst/>
            <a:rect l="l" t="t" r="r" b="b"/>
            <a:pathLst>
              <a:path w="4860925" h="388620">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58" name="object 58"/>
          <p:cNvSpPr/>
          <p:nvPr/>
        </p:nvSpPr>
        <p:spPr>
          <a:xfrm>
            <a:off x="614172" y="416877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59" name="object 59"/>
          <p:cNvSpPr/>
          <p:nvPr/>
        </p:nvSpPr>
        <p:spPr>
          <a:xfrm>
            <a:off x="614172" y="4344034"/>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0" name="object 60"/>
          <p:cNvSpPr txBox="1"/>
          <p:nvPr/>
        </p:nvSpPr>
        <p:spPr>
          <a:xfrm>
            <a:off x="601472" y="3752425"/>
            <a:ext cx="4858385" cy="776605"/>
          </a:xfrm>
          <a:prstGeom prst="rect">
            <a:avLst/>
          </a:prstGeom>
        </p:spPr>
        <p:txBody>
          <a:bodyPr vert="horz" wrap="square" lIns="0" tIns="112395" rIns="0" bIns="0" rtlCol="0">
            <a:spAutoFit/>
          </a:bodyPr>
          <a:lstStyle/>
          <a:p>
            <a:pPr marL="12700">
              <a:lnSpc>
                <a:spcPct val="100000"/>
              </a:lnSpc>
              <a:spcBef>
                <a:spcPts val="885"/>
              </a:spcBef>
            </a:pPr>
            <a:r>
              <a:rPr sz="1350" dirty="0">
                <a:latin typeface="Arial"/>
                <a:cs typeface="Arial"/>
              </a:rPr>
              <a:t>Flood</a:t>
            </a:r>
            <a:r>
              <a:rPr sz="1350" spc="-5" dirty="0">
                <a:latin typeface="Arial"/>
                <a:cs typeface="Arial"/>
              </a:rPr>
              <a:t> Irrigation</a:t>
            </a:r>
            <a:endParaRPr sz="1350">
              <a:latin typeface="Arial"/>
              <a:cs typeface="Arial"/>
            </a:endParaRPr>
          </a:p>
          <a:p>
            <a:pPr marL="12700" marR="5080">
              <a:lnSpc>
                <a:spcPts val="1380"/>
              </a:lnSpc>
              <a:spcBef>
                <a:spcPts val="785"/>
              </a:spcBef>
            </a:pPr>
            <a:r>
              <a:rPr sz="1200" spc="-5" dirty="0">
                <a:latin typeface="Times New Roman"/>
                <a:cs typeface="Times New Roman"/>
              </a:rPr>
              <a:t>Flood irrigation is an </a:t>
            </a:r>
            <a:r>
              <a:rPr sz="1200" dirty="0">
                <a:latin typeface="Times New Roman"/>
                <a:cs typeface="Times New Roman"/>
              </a:rPr>
              <a:t>irrigation </a:t>
            </a:r>
            <a:r>
              <a:rPr sz="1200" spc="-5" dirty="0">
                <a:latin typeface="Times New Roman"/>
                <a:cs typeface="Times New Roman"/>
              </a:rPr>
              <a:t>technique </a:t>
            </a:r>
            <a:r>
              <a:rPr sz="1200" dirty="0">
                <a:latin typeface="Times New Roman"/>
                <a:cs typeface="Times New Roman"/>
              </a:rPr>
              <a:t>in which a </a:t>
            </a:r>
            <a:r>
              <a:rPr sz="1200" spc="-5" dirty="0">
                <a:latin typeface="Times New Roman"/>
                <a:cs typeface="Times New Roman"/>
              </a:rPr>
              <a:t>field is essentially </a:t>
            </a:r>
            <a:r>
              <a:rPr sz="1200" dirty="0">
                <a:latin typeface="Times New Roman"/>
                <a:cs typeface="Times New Roman"/>
              </a:rPr>
              <a:t>flooded  with </a:t>
            </a:r>
            <a:r>
              <a:rPr sz="1200" spc="-5" dirty="0">
                <a:latin typeface="Times New Roman"/>
                <a:cs typeface="Times New Roman"/>
              </a:rPr>
              <a:t>water which is </a:t>
            </a:r>
            <a:r>
              <a:rPr sz="1200" dirty="0">
                <a:latin typeface="Times New Roman"/>
                <a:cs typeface="Times New Roman"/>
              </a:rPr>
              <a:t>allowed to </a:t>
            </a:r>
            <a:r>
              <a:rPr sz="1200" spc="-5" dirty="0">
                <a:latin typeface="Times New Roman"/>
                <a:cs typeface="Times New Roman"/>
              </a:rPr>
              <a:t>soak </a:t>
            </a:r>
            <a:r>
              <a:rPr sz="1200" dirty="0">
                <a:latin typeface="Times New Roman"/>
                <a:cs typeface="Times New Roman"/>
              </a:rPr>
              <a:t>into the soil to </a:t>
            </a:r>
            <a:r>
              <a:rPr sz="1200" spc="-5" dirty="0">
                <a:latin typeface="Times New Roman"/>
                <a:cs typeface="Times New Roman"/>
              </a:rPr>
              <a:t>irrigate </a:t>
            </a:r>
            <a:r>
              <a:rPr sz="1200" dirty="0">
                <a:latin typeface="Times New Roman"/>
                <a:cs typeface="Times New Roman"/>
              </a:rPr>
              <a:t>the</a:t>
            </a:r>
            <a:r>
              <a:rPr sz="1200" spc="20" dirty="0">
                <a:latin typeface="Times New Roman"/>
                <a:cs typeface="Times New Roman"/>
              </a:rPr>
              <a:t> </a:t>
            </a:r>
            <a:r>
              <a:rPr sz="1200" spc="-5" dirty="0">
                <a:latin typeface="Times New Roman"/>
                <a:cs typeface="Times New Roman"/>
              </a:rPr>
              <a:t>plants.</a:t>
            </a:r>
            <a:endParaRPr sz="1200">
              <a:latin typeface="Times New Roman"/>
              <a:cs typeface="Times New Roman"/>
            </a:endParaRPr>
          </a:p>
        </p:txBody>
      </p:sp>
      <p:sp>
        <p:nvSpPr>
          <p:cNvPr id="61" name="object 61"/>
          <p:cNvSpPr/>
          <p:nvPr/>
        </p:nvSpPr>
        <p:spPr>
          <a:xfrm>
            <a:off x="5551296" y="3780154"/>
            <a:ext cx="2221230" cy="1318260"/>
          </a:xfrm>
          <a:custGeom>
            <a:avLst/>
            <a:gdLst/>
            <a:ahLst/>
            <a:cxnLst/>
            <a:rect l="l" t="t" r="r" b="b"/>
            <a:pathLst>
              <a:path w="2221229" h="1318260">
                <a:moveTo>
                  <a:pt x="0" y="1318260"/>
                </a:moveTo>
                <a:lnTo>
                  <a:pt x="2221103" y="1318260"/>
                </a:lnTo>
                <a:lnTo>
                  <a:pt x="2221103" y="0"/>
                </a:lnTo>
                <a:lnTo>
                  <a:pt x="0" y="0"/>
                </a:lnTo>
                <a:lnTo>
                  <a:pt x="0" y="1318260"/>
                </a:lnTo>
                <a:close/>
              </a:path>
            </a:pathLst>
          </a:custGeom>
          <a:solidFill>
            <a:srgbClr val="F0F0F0"/>
          </a:solidFill>
        </p:spPr>
        <p:txBody>
          <a:bodyPr wrap="square" lIns="0" tIns="0" rIns="0" bIns="0" rtlCol="0"/>
          <a:lstStyle/>
          <a:p>
            <a:endParaRPr/>
          </a:p>
        </p:txBody>
      </p:sp>
      <p:sp>
        <p:nvSpPr>
          <p:cNvPr id="62" name="object 62"/>
          <p:cNvSpPr/>
          <p:nvPr/>
        </p:nvSpPr>
        <p:spPr>
          <a:xfrm>
            <a:off x="5645784" y="3876166"/>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FFFFF"/>
          </a:solidFill>
        </p:spPr>
        <p:txBody>
          <a:bodyPr wrap="square" lIns="0" tIns="0" rIns="0" bIns="0" rtlCol="0"/>
          <a:lstStyle/>
          <a:p>
            <a:endParaRPr/>
          </a:p>
        </p:txBody>
      </p:sp>
      <p:sp>
        <p:nvSpPr>
          <p:cNvPr id="63" name="object 63"/>
          <p:cNvSpPr/>
          <p:nvPr/>
        </p:nvSpPr>
        <p:spPr>
          <a:xfrm>
            <a:off x="5798184" y="3876166"/>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4" name="object 64"/>
          <p:cNvSpPr/>
          <p:nvPr/>
        </p:nvSpPr>
        <p:spPr>
          <a:xfrm>
            <a:off x="5798311" y="387616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5" name="object 65"/>
          <p:cNvSpPr/>
          <p:nvPr/>
        </p:nvSpPr>
        <p:spPr>
          <a:xfrm>
            <a:off x="5941190" y="387616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66" name="object 66"/>
          <p:cNvSpPr/>
          <p:nvPr/>
        </p:nvSpPr>
        <p:spPr>
          <a:xfrm>
            <a:off x="5807836" y="3923493"/>
            <a:ext cx="123830" cy="122933"/>
          </a:xfrm>
          <a:prstGeom prst="rect">
            <a:avLst/>
          </a:prstGeom>
          <a:blipFill>
            <a:blip r:embed="rId2" cstate="print"/>
            <a:stretch>
              <a:fillRect/>
            </a:stretch>
          </a:blipFill>
        </p:spPr>
        <p:txBody>
          <a:bodyPr wrap="square" lIns="0" tIns="0" rIns="0" bIns="0" rtlCol="0"/>
          <a:lstStyle/>
          <a:p>
            <a:endParaRPr/>
          </a:p>
        </p:txBody>
      </p:sp>
      <p:sp>
        <p:nvSpPr>
          <p:cNvPr id="67" name="object 67"/>
          <p:cNvSpPr txBox="1"/>
          <p:nvPr/>
        </p:nvSpPr>
        <p:spPr>
          <a:xfrm>
            <a:off x="6043421" y="3939666"/>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68" name="object 68"/>
          <p:cNvSpPr/>
          <p:nvPr/>
        </p:nvSpPr>
        <p:spPr>
          <a:xfrm>
            <a:off x="5647309" y="413829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69" name="object 69"/>
          <p:cNvSpPr/>
          <p:nvPr/>
        </p:nvSpPr>
        <p:spPr>
          <a:xfrm>
            <a:off x="5647309" y="379996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70" name="object 70"/>
          <p:cNvSpPr/>
          <p:nvPr/>
        </p:nvSpPr>
        <p:spPr>
          <a:xfrm>
            <a:off x="5645784" y="4308983"/>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1" name="object 71"/>
          <p:cNvSpPr/>
          <p:nvPr/>
        </p:nvSpPr>
        <p:spPr>
          <a:xfrm>
            <a:off x="5798184" y="4308983"/>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2" name="object 72"/>
          <p:cNvSpPr/>
          <p:nvPr/>
        </p:nvSpPr>
        <p:spPr>
          <a:xfrm>
            <a:off x="5798311" y="430923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3" name="object 73"/>
          <p:cNvSpPr/>
          <p:nvPr/>
        </p:nvSpPr>
        <p:spPr>
          <a:xfrm>
            <a:off x="5941190" y="430923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4" name="object 74"/>
          <p:cNvSpPr/>
          <p:nvPr/>
        </p:nvSpPr>
        <p:spPr>
          <a:xfrm>
            <a:off x="5807836" y="4356562"/>
            <a:ext cx="123830" cy="122933"/>
          </a:xfrm>
          <a:prstGeom prst="rect">
            <a:avLst/>
          </a:prstGeom>
          <a:blipFill>
            <a:blip r:embed="rId2" cstate="print"/>
            <a:stretch>
              <a:fillRect/>
            </a:stretch>
          </a:blipFill>
        </p:spPr>
        <p:txBody>
          <a:bodyPr wrap="square" lIns="0" tIns="0" rIns="0" bIns="0" rtlCol="0"/>
          <a:lstStyle/>
          <a:p>
            <a:endParaRPr/>
          </a:p>
        </p:txBody>
      </p:sp>
      <p:sp>
        <p:nvSpPr>
          <p:cNvPr id="75" name="object 75"/>
          <p:cNvSpPr txBox="1"/>
          <p:nvPr/>
        </p:nvSpPr>
        <p:spPr>
          <a:xfrm>
            <a:off x="6043421" y="4372483"/>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76" name="object 76"/>
          <p:cNvSpPr/>
          <p:nvPr/>
        </p:nvSpPr>
        <p:spPr>
          <a:xfrm>
            <a:off x="5647309" y="457111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7" name="object 77"/>
          <p:cNvSpPr/>
          <p:nvPr/>
        </p:nvSpPr>
        <p:spPr>
          <a:xfrm>
            <a:off x="5647309" y="423278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8" name="object 78"/>
          <p:cNvSpPr/>
          <p:nvPr/>
        </p:nvSpPr>
        <p:spPr>
          <a:xfrm>
            <a:off x="5645784" y="4741798"/>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79" name="object 79"/>
          <p:cNvSpPr/>
          <p:nvPr/>
        </p:nvSpPr>
        <p:spPr>
          <a:xfrm>
            <a:off x="5645784" y="5078603"/>
            <a:ext cx="1930400" cy="1905"/>
          </a:xfrm>
          <a:custGeom>
            <a:avLst/>
            <a:gdLst/>
            <a:ahLst/>
            <a:cxnLst/>
            <a:rect l="l" t="t" r="r" b="b"/>
            <a:pathLst>
              <a:path w="1930400" h="1904">
                <a:moveTo>
                  <a:pt x="0" y="1524"/>
                </a:moveTo>
                <a:lnTo>
                  <a:pt x="1930018" y="1524"/>
                </a:lnTo>
                <a:lnTo>
                  <a:pt x="1930018" y="0"/>
                </a:lnTo>
                <a:lnTo>
                  <a:pt x="0" y="0"/>
                </a:lnTo>
                <a:lnTo>
                  <a:pt x="0" y="1524"/>
                </a:lnTo>
                <a:close/>
              </a:path>
            </a:pathLst>
          </a:custGeom>
          <a:solidFill>
            <a:srgbClr val="FFFFFF"/>
          </a:solidFill>
        </p:spPr>
        <p:txBody>
          <a:bodyPr wrap="square" lIns="0" tIns="0" rIns="0" bIns="0" rtlCol="0"/>
          <a:lstStyle/>
          <a:p>
            <a:endParaRPr/>
          </a:p>
        </p:txBody>
      </p:sp>
      <p:sp>
        <p:nvSpPr>
          <p:cNvPr id="80" name="object 80"/>
          <p:cNvSpPr/>
          <p:nvPr/>
        </p:nvSpPr>
        <p:spPr>
          <a:xfrm>
            <a:off x="5798184" y="4741798"/>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81" name="object 81"/>
          <p:cNvSpPr/>
          <p:nvPr/>
        </p:nvSpPr>
        <p:spPr>
          <a:xfrm>
            <a:off x="5798311" y="474167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82" name="object 82"/>
          <p:cNvSpPr/>
          <p:nvPr/>
        </p:nvSpPr>
        <p:spPr>
          <a:xfrm>
            <a:off x="5941190" y="474167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83" name="object 83"/>
          <p:cNvSpPr/>
          <p:nvPr/>
        </p:nvSpPr>
        <p:spPr>
          <a:xfrm>
            <a:off x="5807836" y="4788997"/>
            <a:ext cx="123830" cy="122933"/>
          </a:xfrm>
          <a:prstGeom prst="rect">
            <a:avLst/>
          </a:prstGeom>
          <a:blipFill>
            <a:blip r:embed="rId4" cstate="print"/>
            <a:stretch>
              <a:fillRect/>
            </a:stretch>
          </a:blipFill>
        </p:spPr>
        <p:txBody>
          <a:bodyPr wrap="square" lIns="0" tIns="0" rIns="0" bIns="0" rtlCol="0"/>
          <a:lstStyle/>
          <a:p>
            <a:endParaRPr/>
          </a:p>
        </p:txBody>
      </p:sp>
      <p:sp>
        <p:nvSpPr>
          <p:cNvPr id="84" name="object 84"/>
          <p:cNvSpPr/>
          <p:nvPr/>
        </p:nvSpPr>
        <p:spPr>
          <a:xfrm>
            <a:off x="5647309" y="50024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85" name="object 85"/>
          <p:cNvSpPr/>
          <p:nvPr/>
        </p:nvSpPr>
        <p:spPr>
          <a:xfrm>
            <a:off x="5647309" y="4665598"/>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86" name="object 86"/>
          <p:cNvSpPr/>
          <p:nvPr/>
        </p:nvSpPr>
        <p:spPr>
          <a:xfrm>
            <a:off x="466344" y="3703954"/>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87" name="object 87"/>
          <p:cNvSpPr/>
          <p:nvPr/>
        </p:nvSpPr>
        <p:spPr>
          <a:xfrm>
            <a:off x="5551296" y="3703954"/>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8" name="object 88"/>
          <p:cNvSpPr/>
          <p:nvPr/>
        </p:nvSpPr>
        <p:spPr>
          <a:xfrm>
            <a:off x="461772" y="5098415"/>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89" name="object 89"/>
          <p:cNvSpPr/>
          <p:nvPr/>
        </p:nvSpPr>
        <p:spPr>
          <a:xfrm>
            <a:off x="5551296" y="5098415"/>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90" name="object 90"/>
          <p:cNvSpPr txBox="1"/>
          <p:nvPr/>
        </p:nvSpPr>
        <p:spPr>
          <a:xfrm>
            <a:off x="601472" y="4805298"/>
            <a:ext cx="5730240" cy="1545590"/>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140"/>
              </a:spcBef>
            </a:pPr>
            <a:r>
              <a:rPr sz="1350" dirty="0">
                <a:latin typeface="Arial"/>
                <a:cs typeface="Arial"/>
              </a:rPr>
              <a:t>Channel </a:t>
            </a:r>
            <a:r>
              <a:rPr sz="1350" spc="-5" dirty="0">
                <a:latin typeface="Arial"/>
                <a:cs typeface="Arial"/>
              </a:rPr>
              <a:t>Vegetation/Grassed</a:t>
            </a:r>
            <a:r>
              <a:rPr sz="1350" dirty="0">
                <a:latin typeface="Arial"/>
                <a:cs typeface="Arial"/>
              </a:rPr>
              <a:t> </a:t>
            </a:r>
            <a:r>
              <a:rPr sz="1350" spc="-5" dirty="0">
                <a:latin typeface="Arial"/>
                <a:cs typeface="Arial"/>
              </a:rPr>
              <a:t>Waterway</a:t>
            </a:r>
            <a:endParaRPr sz="1350">
              <a:latin typeface="Arial"/>
              <a:cs typeface="Arial"/>
            </a:endParaRPr>
          </a:p>
          <a:p>
            <a:pPr marL="12700" marR="910590">
              <a:lnSpc>
                <a:spcPts val="1380"/>
              </a:lnSpc>
              <a:spcBef>
                <a:spcPts val="785"/>
              </a:spcBef>
            </a:pPr>
            <a:r>
              <a:rPr sz="1200" dirty="0">
                <a:latin typeface="Times New Roman"/>
                <a:cs typeface="Times New Roman"/>
              </a:rPr>
              <a:t>The </a:t>
            </a:r>
            <a:r>
              <a:rPr sz="1200" spc="-5" dirty="0">
                <a:latin typeface="Times New Roman"/>
                <a:cs typeface="Times New Roman"/>
              </a:rPr>
              <a:t>practice involves </a:t>
            </a:r>
            <a:r>
              <a:rPr sz="1200" dirty="0">
                <a:latin typeface="Times New Roman"/>
                <a:cs typeface="Times New Roman"/>
              </a:rPr>
              <a:t>establishing </a:t>
            </a:r>
            <a:r>
              <a:rPr sz="1200" spc="-5" dirty="0">
                <a:latin typeface="Times New Roman"/>
                <a:cs typeface="Times New Roman"/>
              </a:rPr>
              <a:t>and </a:t>
            </a:r>
            <a:r>
              <a:rPr sz="1200" dirty="0">
                <a:latin typeface="Times New Roman"/>
                <a:cs typeface="Times New Roman"/>
              </a:rPr>
              <a:t>maintaining </a:t>
            </a:r>
            <a:r>
              <a:rPr sz="1200" spc="-5" dirty="0">
                <a:latin typeface="Times New Roman"/>
                <a:cs typeface="Times New Roman"/>
              </a:rPr>
              <a:t>adequate </a:t>
            </a:r>
            <a:r>
              <a:rPr sz="1200" dirty="0">
                <a:latin typeface="Times New Roman"/>
                <a:cs typeface="Times New Roman"/>
              </a:rPr>
              <a:t>plant </a:t>
            </a:r>
            <a:r>
              <a:rPr sz="1200" spc="-5" dirty="0">
                <a:latin typeface="Times New Roman"/>
                <a:cs typeface="Times New Roman"/>
              </a:rPr>
              <a:t>cover </a:t>
            </a:r>
            <a:r>
              <a:rPr sz="1200" dirty="0">
                <a:latin typeface="Times New Roman"/>
                <a:cs typeface="Times New Roman"/>
              </a:rPr>
              <a:t>on  </a:t>
            </a:r>
            <a:r>
              <a:rPr sz="1200" spc="-5" dirty="0">
                <a:latin typeface="Times New Roman"/>
                <a:cs typeface="Times New Roman"/>
              </a:rPr>
              <a:t>channel </a:t>
            </a:r>
            <a:r>
              <a:rPr sz="1200" dirty="0">
                <a:latin typeface="Times New Roman"/>
                <a:cs typeface="Times New Roman"/>
              </a:rPr>
              <a:t>banks to stabilize </a:t>
            </a:r>
            <a:r>
              <a:rPr sz="1200" spc="-5" dirty="0">
                <a:latin typeface="Times New Roman"/>
                <a:cs typeface="Times New Roman"/>
              </a:rPr>
              <a:t>banks and adjacent </a:t>
            </a:r>
            <a:r>
              <a:rPr sz="1200" dirty="0">
                <a:latin typeface="Times New Roman"/>
                <a:cs typeface="Times New Roman"/>
              </a:rPr>
              <a:t>areas, </a:t>
            </a:r>
            <a:r>
              <a:rPr sz="1200" spc="-5" dirty="0">
                <a:latin typeface="Times New Roman"/>
                <a:cs typeface="Times New Roman"/>
              </a:rPr>
              <a:t>and </a:t>
            </a:r>
            <a:r>
              <a:rPr sz="1200" dirty="0">
                <a:latin typeface="Times New Roman"/>
                <a:cs typeface="Times New Roman"/>
              </a:rPr>
              <a:t>to </a:t>
            </a:r>
            <a:r>
              <a:rPr sz="1200" spc="-5" dirty="0">
                <a:latin typeface="Times New Roman"/>
                <a:cs typeface="Times New Roman"/>
              </a:rPr>
              <a:t>establish maximum  </a:t>
            </a:r>
            <a:r>
              <a:rPr sz="1200" dirty="0">
                <a:latin typeface="Times New Roman"/>
                <a:cs typeface="Times New Roman"/>
              </a:rPr>
              <a:t>side </a:t>
            </a:r>
            <a:r>
              <a:rPr sz="1200" spc="-5" dirty="0">
                <a:latin typeface="Times New Roman"/>
                <a:cs typeface="Times New Roman"/>
              </a:rPr>
              <a:t>slopes. </a:t>
            </a:r>
            <a:r>
              <a:rPr sz="1200" dirty="0">
                <a:latin typeface="Times New Roman"/>
                <a:cs typeface="Times New Roman"/>
              </a:rPr>
              <a:t>This </a:t>
            </a:r>
            <a:r>
              <a:rPr sz="1200" spc="-5" dirty="0">
                <a:latin typeface="Times New Roman"/>
                <a:cs typeface="Times New Roman"/>
              </a:rPr>
              <a:t>practice reduces erosion and </a:t>
            </a:r>
            <a:r>
              <a:rPr sz="1200" dirty="0">
                <a:latin typeface="Times New Roman"/>
                <a:cs typeface="Times New Roman"/>
              </a:rPr>
              <a:t>sedimentation, and the potential  for </a:t>
            </a:r>
            <a:r>
              <a:rPr sz="1200" spc="-5" dirty="0">
                <a:latin typeface="Times New Roman"/>
                <a:cs typeface="Times New Roman"/>
              </a:rPr>
              <a:t>bank</a:t>
            </a:r>
            <a:r>
              <a:rPr sz="1200" spc="-15" dirty="0">
                <a:latin typeface="Times New Roman"/>
                <a:cs typeface="Times New Roman"/>
              </a:rPr>
              <a:t> </a:t>
            </a:r>
            <a:r>
              <a:rPr sz="1200" spc="-5" dirty="0">
                <a:latin typeface="Times New Roman"/>
                <a:cs typeface="Times New Roman"/>
              </a:rPr>
              <a:t>failure.</a:t>
            </a:r>
            <a:endParaRPr sz="1200">
              <a:latin typeface="Times New Roman"/>
              <a:cs typeface="Times New Roman"/>
            </a:endParaRPr>
          </a:p>
        </p:txBody>
      </p:sp>
      <p:sp>
        <p:nvSpPr>
          <p:cNvPr id="91" name="object 91"/>
          <p:cNvSpPr/>
          <p:nvPr/>
        </p:nvSpPr>
        <p:spPr>
          <a:xfrm>
            <a:off x="5807836" y="5392882"/>
            <a:ext cx="123830" cy="122933"/>
          </a:xfrm>
          <a:prstGeom prst="rect">
            <a:avLst/>
          </a:prstGeom>
          <a:blipFill>
            <a:blip r:embed="rId3" cstate="print"/>
            <a:stretch>
              <a:fillRect/>
            </a:stretch>
          </a:blipFill>
        </p:spPr>
        <p:txBody>
          <a:bodyPr wrap="square" lIns="0" tIns="0" rIns="0" bIns="0" rtlCol="0"/>
          <a:lstStyle/>
          <a:p>
            <a:endParaRPr/>
          </a:p>
        </p:txBody>
      </p:sp>
      <p:sp>
        <p:nvSpPr>
          <p:cNvPr id="92" name="object 92"/>
          <p:cNvSpPr/>
          <p:nvPr/>
        </p:nvSpPr>
        <p:spPr>
          <a:xfrm>
            <a:off x="5645784" y="5779896"/>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93" name="object 93"/>
          <p:cNvSpPr/>
          <p:nvPr/>
        </p:nvSpPr>
        <p:spPr>
          <a:xfrm>
            <a:off x="5798184" y="5779896"/>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94" name="object 94"/>
          <p:cNvSpPr/>
          <p:nvPr/>
        </p:nvSpPr>
        <p:spPr>
          <a:xfrm>
            <a:off x="5798311" y="577989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95" name="object 95"/>
          <p:cNvSpPr/>
          <p:nvPr/>
        </p:nvSpPr>
        <p:spPr>
          <a:xfrm>
            <a:off x="5941190" y="577989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96" name="object 96"/>
          <p:cNvSpPr/>
          <p:nvPr/>
        </p:nvSpPr>
        <p:spPr>
          <a:xfrm>
            <a:off x="5807836" y="5827222"/>
            <a:ext cx="123830" cy="122933"/>
          </a:xfrm>
          <a:prstGeom prst="rect">
            <a:avLst/>
          </a:prstGeom>
          <a:blipFill>
            <a:blip r:embed="rId4" cstate="print"/>
            <a:stretch>
              <a:fillRect/>
            </a:stretch>
          </a:blipFill>
        </p:spPr>
        <p:txBody>
          <a:bodyPr wrap="square" lIns="0" tIns="0" rIns="0" bIns="0" rtlCol="0"/>
          <a:lstStyle/>
          <a:p>
            <a:endParaRPr/>
          </a:p>
        </p:txBody>
      </p:sp>
      <p:sp>
        <p:nvSpPr>
          <p:cNvPr id="97" name="object 97"/>
          <p:cNvSpPr/>
          <p:nvPr/>
        </p:nvSpPr>
        <p:spPr>
          <a:xfrm>
            <a:off x="5807836" y="6259657"/>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98" name="object 98"/>
          <p:cNvGraphicFramePr>
            <a:graphicFrameLocks noGrp="1"/>
          </p:cNvGraphicFramePr>
          <p:nvPr/>
        </p:nvGraphicFramePr>
        <p:xfrm>
          <a:off x="5645784" y="5438351"/>
          <a:ext cx="1929764" cy="1035925"/>
        </p:xfrm>
        <a:graphic>
          <a:graphicData uri="http://schemas.openxmlformats.org/drawingml/2006/table">
            <a:tbl>
              <a:tblPr firstRow="1" bandRow="1">
                <a:tableStyleId>{2D5ABB26-0587-4C30-8999-92F81FD0307C}</a:tableStyleId>
              </a:tblPr>
              <a:tblGrid>
                <a:gridCol w="1929764">
                  <a:extLst>
                    <a:ext uri="{9D8B030D-6E8A-4147-A177-3AD203B41FA5}">
                      <a16:colId xmlns:a16="http://schemas.microsoft.com/office/drawing/2014/main" val="20000"/>
                    </a:ext>
                  </a:extLst>
                </a:gridCol>
              </a:tblGrid>
              <a:tr h="265345">
                <a:tc>
                  <a:txBody>
                    <a:bodyPr/>
                    <a:lstStyle/>
                    <a:p>
                      <a:pPr marL="410209">
                        <a:lnSpc>
                          <a:spcPts val="1310"/>
                        </a:lnSpc>
                      </a:pPr>
                      <a:r>
                        <a:rPr sz="1200" dirty="0">
                          <a:latin typeface="Times New Roman"/>
                          <a:cs typeface="Times New Roman"/>
                        </a:rPr>
                        <a:t>Existing</a:t>
                      </a:r>
                      <a:endParaRPr sz="1200">
                        <a:latin typeface="Times New Roman"/>
                        <a:cs typeface="Times New Roman"/>
                      </a:endParaRPr>
                    </a:p>
                  </a:txBody>
                  <a:tcPr marL="0" marR="0" marT="0" marB="0"/>
                </a:tc>
                <a:extLst>
                  <a:ext uri="{0D108BD9-81ED-4DB2-BD59-A6C34878D82A}">
                    <a16:rowId xmlns:a16="http://schemas.microsoft.com/office/drawing/2014/main" val="10000"/>
                  </a:ext>
                </a:extLst>
              </a:tr>
              <a:tr h="76199">
                <a:tc>
                  <a:txBody>
                    <a:bodyPr/>
                    <a:lstStyle/>
                    <a:p>
                      <a:pPr>
                        <a:lnSpc>
                          <a:spcPct val="100000"/>
                        </a:lnSpc>
                      </a:pPr>
                      <a:endParaRPr sz="3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1"/>
                  </a:ext>
                </a:extLst>
              </a:tr>
              <a:tr h="338328">
                <a:tc>
                  <a:txBody>
                    <a:bodyPr/>
                    <a:lstStyle/>
                    <a:p>
                      <a:pPr marL="410209">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tc>
                <a:extLst>
                  <a:ext uri="{0D108BD9-81ED-4DB2-BD59-A6C34878D82A}">
                    <a16:rowId xmlns:a16="http://schemas.microsoft.com/office/drawing/2014/main" val="10002"/>
                  </a:ext>
                </a:extLst>
              </a:tr>
              <a:tr h="356053">
                <a:tc>
                  <a:txBody>
                    <a:bodyPr/>
                    <a:lstStyle/>
                    <a:p>
                      <a:pPr>
                        <a:lnSpc>
                          <a:spcPct val="100000"/>
                        </a:lnSpc>
                        <a:spcBef>
                          <a:spcPts val="20"/>
                        </a:spcBef>
                      </a:pPr>
                      <a:endParaRPr sz="1150">
                        <a:latin typeface="Times New Roman"/>
                        <a:cs typeface="Times New Roman"/>
                      </a:endParaRPr>
                    </a:p>
                    <a:p>
                      <a:pPr marL="410209">
                        <a:lnSpc>
                          <a:spcPts val="1360"/>
                        </a:lnSpc>
                      </a:pPr>
                      <a:r>
                        <a:rPr sz="1200" spc="-5" dirty="0">
                          <a:latin typeface="Times New Roman"/>
                          <a:cs typeface="Times New Roman"/>
                        </a:rPr>
                        <a:t>N/A</a:t>
                      </a:r>
                      <a:endParaRPr sz="1200">
                        <a:latin typeface="Times New Roman"/>
                        <a:cs typeface="Times New Roman"/>
                      </a:endParaRPr>
                    </a:p>
                  </a:txBody>
                  <a:tcPr marL="0" marR="0" marT="2540" marB="0"/>
                </a:tc>
                <a:extLst>
                  <a:ext uri="{0D108BD9-81ED-4DB2-BD59-A6C34878D82A}">
                    <a16:rowId xmlns:a16="http://schemas.microsoft.com/office/drawing/2014/main" val="10003"/>
                  </a:ext>
                </a:extLst>
              </a:tr>
            </a:tbl>
          </a:graphicData>
        </a:graphic>
      </p:graphicFrame>
      <p:sp>
        <p:nvSpPr>
          <p:cNvPr id="99" name="object 99"/>
          <p:cNvSpPr/>
          <p:nvPr/>
        </p:nvSpPr>
        <p:spPr>
          <a:xfrm>
            <a:off x="466344" y="6721729"/>
            <a:ext cx="5085080" cy="1318895"/>
          </a:xfrm>
          <a:custGeom>
            <a:avLst/>
            <a:gdLst/>
            <a:ahLst/>
            <a:cxnLst/>
            <a:rect l="l" t="t" r="r" b="b"/>
            <a:pathLst>
              <a:path w="5085080" h="1318895">
                <a:moveTo>
                  <a:pt x="0" y="1318641"/>
                </a:moveTo>
                <a:lnTo>
                  <a:pt x="5084953" y="1318641"/>
                </a:lnTo>
                <a:lnTo>
                  <a:pt x="5084953" y="0"/>
                </a:lnTo>
                <a:lnTo>
                  <a:pt x="0" y="0"/>
                </a:lnTo>
                <a:lnTo>
                  <a:pt x="0" y="1318641"/>
                </a:lnTo>
                <a:close/>
              </a:path>
            </a:pathLst>
          </a:custGeom>
          <a:solidFill>
            <a:srgbClr val="F0F0F0"/>
          </a:solidFill>
        </p:spPr>
        <p:txBody>
          <a:bodyPr wrap="square" lIns="0" tIns="0" rIns="0" bIns="0" rtlCol="0"/>
          <a:lstStyle/>
          <a:p>
            <a:endParaRPr/>
          </a:p>
        </p:txBody>
      </p:sp>
      <p:sp>
        <p:nvSpPr>
          <p:cNvPr id="100" name="object 100"/>
          <p:cNvSpPr/>
          <p:nvPr/>
        </p:nvSpPr>
        <p:spPr>
          <a:xfrm>
            <a:off x="614172" y="6721729"/>
            <a:ext cx="4860925" cy="388620"/>
          </a:xfrm>
          <a:custGeom>
            <a:avLst/>
            <a:gdLst/>
            <a:ahLst/>
            <a:cxnLst/>
            <a:rect l="l" t="t" r="r" b="b"/>
            <a:pathLst>
              <a:path w="4860925" h="388620">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101" name="object 101"/>
          <p:cNvSpPr/>
          <p:nvPr/>
        </p:nvSpPr>
        <p:spPr>
          <a:xfrm>
            <a:off x="614172" y="711034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102" name="object 102"/>
          <p:cNvSpPr/>
          <p:nvPr/>
        </p:nvSpPr>
        <p:spPr>
          <a:xfrm>
            <a:off x="614172" y="7285608"/>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3" name="object 103"/>
          <p:cNvSpPr/>
          <p:nvPr/>
        </p:nvSpPr>
        <p:spPr>
          <a:xfrm>
            <a:off x="614172" y="7460945"/>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104" name="object 104"/>
          <p:cNvSpPr txBox="1"/>
          <p:nvPr/>
        </p:nvSpPr>
        <p:spPr>
          <a:xfrm>
            <a:off x="601472" y="6693999"/>
            <a:ext cx="4862195" cy="951865"/>
          </a:xfrm>
          <a:prstGeom prst="rect">
            <a:avLst/>
          </a:prstGeom>
        </p:spPr>
        <p:txBody>
          <a:bodyPr vert="horz" wrap="square" lIns="0" tIns="112395" rIns="0" bIns="0" rtlCol="0">
            <a:spAutoFit/>
          </a:bodyPr>
          <a:lstStyle/>
          <a:p>
            <a:pPr marL="12700">
              <a:lnSpc>
                <a:spcPct val="100000"/>
              </a:lnSpc>
              <a:spcBef>
                <a:spcPts val="885"/>
              </a:spcBef>
            </a:pPr>
            <a:r>
              <a:rPr sz="1350" dirty="0">
                <a:latin typeface="Arial"/>
                <a:cs typeface="Arial"/>
              </a:rPr>
              <a:t>Drainage</a:t>
            </a:r>
            <a:r>
              <a:rPr sz="1350" spc="-20" dirty="0">
                <a:latin typeface="Arial"/>
                <a:cs typeface="Arial"/>
              </a:rPr>
              <a:t> </a:t>
            </a:r>
            <a:r>
              <a:rPr sz="1350" spc="-5" dirty="0">
                <a:latin typeface="Arial"/>
                <a:cs typeface="Arial"/>
              </a:rPr>
              <a:t>Channels</a:t>
            </a:r>
            <a:endParaRPr sz="1350">
              <a:latin typeface="Arial"/>
              <a:cs typeface="Arial"/>
            </a:endParaRPr>
          </a:p>
          <a:p>
            <a:pPr marL="12700" marR="5080">
              <a:lnSpc>
                <a:spcPts val="1380"/>
              </a:lnSpc>
              <a:spcBef>
                <a:spcPts val="785"/>
              </a:spcBef>
            </a:pPr>
            <a:r>
              <a:rPr sz="1200" spc="-5" dirty="0">
                <a:latin typeface="Times New Roman"/>
                <a:cs typeface="Times New Roman"/>
              </a:rPr>
              <a:t>For </a:t>
            </a:r>
            <a:r>
              <a:rPr sz="1200" dirty="0">
                <a:latin typeface="Times New Roman"/>
                <a:cs typeface="Times New Roman"/>
              </a:rPr>
              <a:t>this </a:t>
            </a:r>
            <a:r>
              <a:rPr sz="1200" spc="-5" dirty="0">
                <a:latin typeface="Times New Roman"/>
                <a:cs typeface="Times New Roman"/>
              </a:rPr>
              <a:t>practice </a:t>
            </a:r>
            <a:r>
              <a:rPr sz="1200" dirty="0">
                <a:latin typeface="Times New Roman"/>
                <a:cs typeface="Times New Roman"/>
              </a:rPr>
              <a:t>irrigation </a:t>
            </a:r>
            <a:r>
              <a:rPr sz="1200" spc="-5" dirty="0">
                <a:latin typeface="Times New Roman"/>
                <a:cs typeface="Times New Roman"/>
              </a:rPr>
              <a:t>drainage channels are constructed with flat </a:t>
            </a:r>
            <a:r>
              <a:rPr sz="1200" dirty="0">
                <a:latin typeface="Times New Roman"/>
                <a:cs typeface="Times New Roman"/>
              </a:rPr>
              <a:t>slopes </a:t>
            </a:r>
            <a:r>
              <a:rPr sz="1200" spc="-5" dirty="0">
                <a:latin typeface="Times New Roman"/>
                <a:cs typeface="Times New Roman"/>
              </a:rPr>
              <a:t>so  water </a:t>
            </a:r>
            <a:r>
              <a:rPr sz="1200" dirty="0">
                <a:latin typeface="Times New Roman"/>
                <a:cs typeface="Times New Roman"/>
              </a:rPr>
              <a:t>velocities </a:t>
            </a:r>
            <a:r>
              <a:rPr sz="1200" spc="-5" dirty="0">
                <a:latin typeface="Times New Roman"/>
                <a:cs typeface="Times New Roman"/>
              </a:rPr>
              <a:t>are </a:t>
            </a:r>
            <a:r>
              <a:rPr sz="1200" dirty="0">
                <a:latin typeface="Times New Roman"/>
                <a:cs typeface="Times New Roman"/>
              </a:rPr>
              <a:t>non-erosive, </a:t>
            </a:r>
            <a:r>
              <a:rPr sz="1200" spc="-5" dirty="0">
                <a:latin typeface="Times New Roman"/>
                <a:cs typeface="Times New Roman"/>
              </a:rPr>
              <a:t>and </a:t>
            </a:r>
            <a:r>
              <a:rPr sz="1200" dirty="0">
                <a:latin typeface="Times New Roman"/>
                <a:cs typeface="Times New Roman"/>
              </a:rPr>
              <a:t>water quality </a:t>
            </a:r>
            <a:r>
              <a:rPr sz="1200" spc="-5" dirty="0">
                <a:latin typeface="Times New Roman"/>
                <a:cs typeface="Times New Roman"/>
              </a:rPr>
              <a:t>degradation </a:t>
            </a:r>
            <a:r>
              <a:rPr sz="1200" dirty="0">
                <a:latin typeface="Times New Roman"/>
                <a:cs typeface="Times New Roman"/>
              </a:rPr>
              <a:t>due to  </a:t>
            </a:r>
            <a:r>
              <a:rPr sz="1200" spc="-5" dirty="0">
                <a:latin typeface="Times New Roman"/>
                <a:cs typeface="Times New Roman"/>
              </a:rPr>
              <a:t>suspended sediment</a:t>
            </a:r>
            <a:r>
              <a:rPr sz="1200" spc="5" dirty="0">
                <a:latin typeface="Times New Roman"/>
                <a:cs typeface="Times New Roman"/>
              </a:rPr>
              <a:t> </a:t>
            </a:r>
            <a:r>
              <a:rPr sz="1200" spc="-5" dirty="0">
                <a:latin typeface="Times New Roman"/>
                <a:cs typeface="Times New Roman"/>
              </a:rPr>
              <a:t>prevented.</a:t>
            </a:r>
            <a:endParaRPr sz="1200">
              <a:latin typeface="Times New Roman"/>
              <a:cs typeface="Times New Roman"/>
            </a:endParaRPr>
          </a:p>
        </p:txBody>
      </p:sp>
      <p:sp>
        <p:nvSpPr>
          <p:cNvPr id="105" name="object 105"/>
          <p:cNvSpPr/>
          <p:nvPr/>
        </p:nvSpPr>
        <p:spPr>
          <a:xfrm>
            <a:off x="5551296" y="6721729"/>
            <a:ext cx="2221230" cy="1318895"/>
          </a:xfrm>
          <a:custGeom>
            <a:avLst/>
            <a:gdLst/>
            <a:ahLst/>
            <a:cxnLst/>
            <a:rect l="l" t="t" r="r" b="b"/>
            <a:pathLst>
              <a:path w="2221229" h="1318895">
                <a:moveTo>
                  <a:pt x="0" y="1318641"/>
                </a:moveTo>
                <a:lnTo>
                  <a:pt x="2221103" y="1318641"/>
                </a:lnTo>
                <a:lnTo>
                  <a:pt x="2221103" y="0"/>
                </a:lnTo>
                <a:lnTo>
                  <a:pt x="0" y="0"/>
                </a:lnTo>
                <a:lnTo>
                  <a:pt x="0" y="1318641"/>
                </a:lnTo>
                <a:close/>
              </a:path>
            </a:pathLst>
          </a:custGeom>
          <a:solidFill>
            <a:srgbClr val="F0F0F0"/>
          </a:solidFill>
        </p:spPr>
        <p:txBody>
          <a:bodyPr wrap="square" lIns="0" tIns="0" rIns="0" bIns="0" rtlCol="0"/>
          <a:lstStyle/>
          <a:p>
            <a:endParaRPr/>
          </a:p>
        </p:txBody>
      </p:sp>
      <p:sp>
        <p:nvSpPr>
          <p:cNvPr id="106" name="object 106"/>
          <p:cNvSpPr/>
          <p:nvPr/>
        </p:nvSpPr>
        <p:spPr>
          <a:xfrm>
            <a:off x="5645784" y="6817741"/>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107" name="object 107"/>
          <p:cNvSpPr/>
          <p:nvPr/>
        </p:nvSpPr>
        <p:spPr>
          <a:xfrm>
            <a:off x="5798184" y="6817741"/>
            <a:ext cx="1701164" cy="260985"/>
          </a:xfrm>
          <a:custGeom>
            <a:avLst/>
            <a:gdLst/>
            <a:ahLst/>
            <a:cxnLst/>
            <a:rect l="l" t="t" r="r" b="b"/>
            <a:pathLst>
              <a:path w="1701165" h="260984">
                <a:moveTo>
                  <a:pt x="1701038" y="0"/>
                </a:moveTo>
                <a:lnTo>
                  <a:pt x="0" y="0"/>
                </a:lnTo>
                <a:lnTo>
                  <a:pt x="0" y="260604"/>
                </a:lnTo>
                <a:lnTo>
                  <a:pt x="1701038" y="260604"/>
                </a:lnTo>
                <a:lnTo>
                  <a:pt x="1701038" y="0"/>
                </a:lnTo>
                <a:close/>
              </a:path>
            </a:pathLst>
          </a:custGeom>
          <a:solidFill>
            <a:srgbClr val="FFFFFF"/>
          </a:solidFill>
        </p:spPr>
        <p:txBody>
          <a:bodyPr wrap="square" lIns="0" tIns="0" rIns="0" bIns="0" rtlCol="0"/>
          <a:lstStyle/>
          <a:p>
            <a:endParaRPr/>
          </a:p>
        </p:txBody>
      </p:sp>
      <p:sp>
        <p:nvSpPr>
          <p:cNvPr id="108" name="object 108"/>
          <p:cNvSpPr/>
          <p:nvPr/>
        </p:nvSpPr>
        <p:spPr>
          <a:xfrm>
            <a:off x="5798311" y="681621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09" name="object 109"/>
          <p:cNvSpPr/>
          <p:nvPr/>
        </p:nvSpPr>
        <p:spPr>
          <a:xfrm>
            <a:off x="5941190" y="681621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110" name="object 110"/>
          <p:cNvSpPr/>
          <p:nvPr/>
        </p:nvSpPr>
        <p:spPr>
          <a:xfrm>
            <a:off x="5807836" y="6863543"/>
            <a:ext cx="123830" cy="122933"/>
          </a:xfrm>
          <a:prstGeom prst="rect">
            <a:avLst/>
          </a:prstGeom>
          <a:blipFill>
            <a:blip r:embed="rId2" cstate="print"/>
            <a:stretch>
              <a:fillRect/>
            </a:stretch>
          </a:blipFill>
        </p:spPr>
        <p:txBody>
          <a:bodyPr wrap="square" lIns="0" tIns="0" rIns="0" bIns="0" rtlCol="0"/>
          <a:lstStyle/>
          <a:p>
            <a:endParaRPr/>
          </a:p>
        </p:txBody>
      </p:sp>
      <p:sp>
        <p:nvSpPr>
          <p:cNvPr id="111" name="object 111"/>
          <p:cNvSpPr txBox="1"/>
          <p:nvPr/>
        </p:nvSpPr>
        <p:spPr>
          <a:xfrm>
            <a:off x="6043421" y="6879717"/>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12" name="object 112"/>
          <p:cNvSpPr/>
          <p:nvPr/>
        </p:nvSpPr>
        <p:spPr>
          <a:xfrm>
            <a:off x="5647309" y="7079868"/>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FFFFF"/>
          </a:solidFill>
        </p:spPr>
        <p:txBody>
          <a:bodyPr wrap="square" lIns="0" tIns="0" rIns="0" bIns="0" rtlCol="0"/>
          <a:lstStyle/>
          <a:p>
            <a:endParaRPr/>
          </a:p>
        </p:txBody>
      </p:sp>
      <p:sp>
        <p:nvSpPr>
          <p:cNvPr id="113" name="object 113"/>
          <p:cNvSpPr/>
          <p:nvPr/>
        </p:nvSpPr>
        <p:spPr>
          <a:xfrm>
            <a:off x="5647309" y="674154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14" name="object 114"/>
          <p:cNvSpPr/>
          <p:nvPr/>
        </p:nvSpPr>
        <p:spPr>
          <a:xfrm>
            <a:off x="5645784" y="7250556"/>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115" name="object 115"/>
          <p:cNvSpPr/>
          <p:nvPr/>
        </p:nvSpPr>
        <p:spPr>
          <a:xfrm>
            <a:off x="5798184" y="7250556"/>
            <a:ext cx="1701164" cy="260985"/>
          </a:xfrm>
          <a:custGeom>
            <a:avLst/>
            <a:gdLst/>
            <a:ahLst/>
            <a:cxnLst/>
            <a:rect l="l" t="t" r="r" b="b"/>
            <a:pathLst>
              <a:path w="1701165" h="260984">
                <a:moveTo>
                  <a:pt x="1701038" y="0"/>
                </a:moveTo>
                <a:lnTo>
                  <a:pt x="0" y="0"/>
                </a:lnTo>
                <a:lnTo>
                  <a:pt x="0" y="260604"/>
                </a:lnTo>
                <a:lnTo>
                  <a:pt x="1701038" y="260604"/>
                </a:lnTo>
                <a:lnTo>
                  <a:pt x="1701038" y="0"/>
                </a:lnTo>
                <a:close/>
              </a:path>
            </a:pathLst>
          </a:custGeom>
          <a:solidFill>
            <a:srgbClr val="F0F0F0"/>
          </a:solidFill>
        </p:spPr>
        <p:txBody>
          <a:bodyPr wrap="square" lIns="0" tIns="0" rIns="0" bIns="0" rtlCol="0"/>
          <a:lstStyle/>
          <a:p>
            <a:endParaRPr/>
          </a:p>
        </p:txBody>
      </p:sp>
      <p:sp>
        <p:nvSpPr>
          <p:cNvPr id="116" name="object 116"/>
          <p:cNvSpPr/>
          <p:nvPr/>
        </p:nvSpPr>
        <p:spPr>
          <a:xfrm>
            <a:off x="5798311" y="724865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17" name="object 117"/>
          <p:cNvSpPr/>
          <p:nvPr/>
        </p:nvSpPr>
        <p:spPr>
          <a:xfrm>
            <a:off x="5941190" y="724865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18" name="object 118"/>
          <p:cNvSpPr/>
          <p:nvPr/>
        </p:nvSpPr>
        <p:spPr>
          <a:xfrm>
            <a:off x="5807836" y="7295977"/>
            <a:ext cx="123830" cy="122933"/>
          </a:xfrm>
          <a:prstGeom prst="rect">
            <a:avLst/>
          </a:prstGeom>
          <a:blipFill>
            <a:blip r:embed="rId2" cstate="print"/>
            <a:stretch>
              <a:fillRect/>
            </a:stretch>
          </a:blipFill>
        </p:spPr>
        <p:txBody>
          <a:bodyPr wrap="square" lIns="0" tIns="0" rIns="0" bIns="0" rtlCol="0"/>
          <a:lstStyle/>
          <a:p>
            <a:endParaRPr/>
          </a:p>
        </p:txBody>
      </p:sp>
      <p:sp>
        <p:nvSpPr>
          <p:cNvPr id="119" name="object 119"/>
          <p:cNvSpPr txBox="1"/>
          <p:nvPr/>
        </p:nvSpPr>
        <p:spPr>
          <a:xfrm>
            <a:off x="6043421" y="7312532"/>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120" name="object 120"/>
          <p:cNvSpPr/>
          <p:nvPr/>
        </p:nvSpPr>
        <p:spPr>
          <a:xfrm>
            <a:off x="5647309" y="751268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21" name="object 121"/>
          <p:cNvSpPr/>
          <p:nvPr/>
        </p:nvSpPr>
        <p:spPr>
          <a:xfrm>
            <a:off x="5647309" y="717435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22" name="object 122"/>
          <p:cNvSpPr/>
          <p:nvPr/>
        </p:nvSpPr>
        <p:spPr>
          <a:xfrm>
            <a:off x="5645784" y="7683754"/>
            <a:ext cx="1930400" cy="260985"/>
          </a:xfrm>
          <a:custGeom>
            <a:avLst/>
            <a:gdLst/>
            <a:ahLst/>
            <a:cxnLst/>
            <a:rect l="l" t="t" r="r" b="b"/>
            <a:pathLst>
              <a:path w="1930400" h="260984">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123" name="object 123"/>
          <p:cNvSpPr/>
          <p:nvPr/>
        </p:nvSpPr>
        <p:spPr>
          <a:xfrm>
            <a:off x="5645784" y="8020557"/>
            <a:ext cx="1930400" cy="1905"/>
          </a:xfrm>
          <a:custGeom>
            <a:avLst/>
            <a:gdLst/>
            <a:ahLst/>
            <a:cxnLst/>
            <a:rect l="l" t="t" r="r" b="b"/>
            <a:pathLst>
              <a:path w="1930400" h="1904">
                <a:moveTo>
                  <a:pt x="0" y="1524"/>
                </a:moveTo>
                <a:lnTo>
                  <a:pt x="1930018" y="1524"/>
                </a:lnTo>
                <a:lnTo>
                  <a:pt x="1930018" y="0"/>
                </a:lnTo>
                <a:lnTo>
                  <a:pt x="0" y="0"/>
                </a:lnTo>
                <a:lnTo>
                  <a:pt x="0" y="1524"/>
                </a:lnTo>
                <a:close/>
              </a:path>
            </a:pathLst>
          </a:custGeom>
          <a:solidFill>
            <a:srgbClr val="FFFFFF"/>
          </a:solidFill>
        </p:spPr>
        <p:txBody>
          <a:bodyPr wrap="square" lIns="0" tIns="0" rIns="0" bIns="0" rtlCol="0"/>
          <a:lstStyle/>
          <a:p>
            <a:endParaRPr/>
          </a:p>
        </p:txBody>
      </p:sp>
      <p:sp>
        <p:nvSpPr>
          <p:cNvPr id="124" name="object 124"/>
          <p:cNvSpPr/>
          <p:nvPr/>
        </p:nvSpPr>
        <p:spPr>
          <a:xfrm>
            <a:off x="5798184" y="7683754"/>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FFFFF"/>
          </a:solidFill>
        </p:spPr>
        <p:txBody>
          <a:bodyPr wrap="square" lIns="0" tIns="0" rIns="0" bIns="0" rtlCol="0"/>
          <a:lstStyle/>
          <a:p>
            <a:endParaRPr/>
          </a:p>
        </p:txBody>
      </p:sp>
      <p:sp>
        <p:nvSpPr>
          <p:cNvPr id="125" name="object 125"/>
          <p:cNvSpPr/>
          <p:nvPr/>
        </p:nvSpPr>
        <p:spPr>
          <a:xfrm>
            <a:off x="5798311" y="768299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26" name="object 126"/>
          <p:cNvSpPr/>
          <p:nvPr/>
        </p:nvSpPr>
        <p:spPr>
          <a:xfrm>
            <a:off x="5941190" y="768299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27" name="object 127"/>
          <p:cNvSpPr/>
          <p:nvPr/>
        </p:nvSpPr>
        <p:spPr>
          <a:xfrm>
            <a:off x="5807836" y="7730318"/>
            <a:ext cx="123830" cy="122933"/>
          </a:xfrm>
          <a:prstGeom prst="rect">
            <a:avLst/>
          </a:prstGeom>
          <a:blipFill>
            <a:blip r:embed="rId2" cstate="print"/>
            <a:stretch>
              <a:fillRect/>
            </a:stretch>
          </a:blipFill>
        </p:spPr>
        <p:txBody>
          <a:bodyPr wrap="square" lIns="0" tIns="0" rIns="0" bIns="0" rtlCol="0"/>
          <a:lstStyle/>
          <a:p>
            <a:endParaRPr/>
          </a:p>
        </p:txBody>
      </p:sp>
      <p:sp>
        <p:nvSpPr>
          <p:cNvPr id="128" name="object 128"/>
          <p:cNvSpPr/>
          <p:nvPr/>
        </p:nvSpPr>
        <p:spPr>
          <a:xfrm>
            <a:off x="5647309" y="794435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29" name="object 129"/>
          <p:cNvSpPr/>
          <p:nvPr/>
        </p:nvSpPr>
        <p:spPr>
          <a:xfrm>
            <a:off x="5647309" y="7607248"/>
            <a:ext cx="1928495" cy="76835"/>
          </a:xfrm>
          <a:custGeom>
            <a:avLst/>
            <a:gdLst/>
            <a:ahLst/>
            <a:cxnLst/>
            <a:rect l="l" t="t" r="r" b="b"/>
            <a:pathLst>
              <a:path w="1928495" h="76834">
                <a:moveTo>
                  <a:pt x="0" y="76504"/>
                </a:moveTo>
                <a:lnTo>
                  <a:pt x="1928494" y="76504"/>
                </a:lnTo>
                <a:lnTo>
                  <a:pt x="1928494" y="0"/>
                </a:lnTo>
                <a:lnTo>
                  <a:pt x="0" y="0"/>
                </a:lnTo>
                <a:lnTo>
                  <a:pt x="0" y="76504"/>
                </a:lnTo>
                <a:close/>
              </a:path>
            </a:pathLst>
          </a:custGeom>
          <a:solidFill>
            <a:srgbClr val="FFFFFF"/>
          </a:solidFill>
        </p:spPr>
        <p:txBody>
          <a:bodyPr wrap="square" lIns="0" tIns="0" rIns="0" bIns="0" rtlCol="0"/>
          <a:lstStyle/>
          <a:p>
            <a:endParaRPr/>
          </a:p>
        </p:txBody>
      </p:sp>
      <p:sp>
        <p:nvSpPr>
          <p:cNvPr id="130" name="object 130"/>
          <p:cNvSpPr/>
          <p:nvPr/>
        </p:nvSpPr>
        <p:spPr>
          <a:xfrm>
            <a:off x="466344" y="6645529"/>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31" name="object 131"/>
          <p:cNvSpPr/>
          <p:nvPr/>
        </p:nvSpPr>
        <p:spPr>
          <a:xfrm>
            <a:off x="5551296" y="6645529"/>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32" name="object 132"/>
          <p:cNvSpPr/>
          <p:nvPr/>
        </p:nvSpPr>
        <p:spPr>
          <a:xfrm>
            <a:off x="461772" y="8040369"/>
            <a:ext cx="5089525" cy="76200"/>
          </a:xfrm>
          <a:custGeom>
            <a:avLst/>
            <a:gdLst/>
            <a:ahLst/>
            <a:cxnLst/>
            <a:rect l="l" t="t" r="r" b="b"/>
            <a:pathLst>
              <a:path w="5089525" h="76200">
                <a:moveTo>
                  <a:pt x="0" y="76199"/>
                </a:moveTo>
                <a:lnTo>
                  <a:pt x="5089525" y="76199"/>
                </a:lnTo>
                <a:lnTo>
                  <a:pt x="5089525" y="0"/>
                </a:lnTo>
                <a:lnTo>
                  <a:pt x="0" y="0"/>
                </a:lnTo>
                <a:lnTo>
                  <a:pt x="0" y="76199"/>
                </a:lnTo>
                <a:close/>
              </a:path>
            </a:pathLst>
          </a:custGeom>
          <a:solidFill>
            <a:srgbClr val="F0F0F0"/>
          </a:solidFill>
        </p:spPr>
        <p:txBody>
          <a:bodyPr wrap="square" lIns="0" tIns="0" rIns="0" bIns="0" rtlCol="0"/>
          <a:lstStyle/>
          <a:p>
            <a:endParaRPr/>
          </a:p>
        </p:txBody>
      </p:sp>
      <p:sp>
        <p:nvSpPr>
          <p:cNvPr id="133" name="object 133"/>
          <p:cNvSpPr/>
          <p:nvPr/>
        </p:nvSpPr>
        <p:spPr>
          <a:xfrm>
            <a:off x="5551296" y="8040369"/>
            <a:ext cx="2221230" cy="76200"/>
          </a:xfrm>
          <a:custGeom>
            <a:avLst/>
            <a:gdLst/>
            <a:ahLst/>
            <a:cxnLst/>
            <a:rect l="l" t="t" r="r" b="b"/>
            <a:pathLst>
              <a:path w="2221229" h="76200">
                <a:moveTo>
                  <a:pt x="0" y="76199"/>
                </a:moveTo>
                <a:lnTo>
                  <a:pt x="2221103" y="76199"/>
                </a:lnTo>
                <a:lnTo>
                  <a:pt x="2221103" y="0"/>
                </a:lnTo>
                <a:lnTo>
                  <a:pt x="0" y="0"/>
                </a:lnTo>
                <a:lnTo>
                  <a:pt x="0" y="76199"/>
                </a:lnTo>
                <a:close/>
              </a:path>
            </a:pathLst>
          </a:custGeom>
          <a:solidFill>
            <a:srgbClr val="F0F0F0"/>
          </a:solidFill>
        </p:spPr>
        <p:txBody>
          <a:bodyPr wrap="square" lIns="0" tIns="0" rIns="0" bIns="0" rtlCol="0"/>
          <a:lstStyle/>
          <a:p>
            <a:endParaRPr/>
          </a:p>
        </p:txBody>
      </p:sp>
      <p:sp>
        <p:nvSpPr>
          <p:cNvPr id="134" name="object 134"/>
          <p:cNvSpPr txBox="1"/>
          <p:nvPr/>
        </p:nvSpPr>
        <p:spPr>
          <a:xfrm>
            <a:off x="601472" y="7747254"/>
            <a:ext cx="5730240" cy="1193165"/>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140"/>
              </a:spcBef>
            </a:pPr>
            <a:r>
              <a:rPr sz="1350" dirty="0">
                <a:latin typeface="Arial"/>
                <a:cs typeface="Arial"/>
              </a:rPr>
              <a:t>Other Sediment </a:t>
            </a:r>
            <a:r>
              <a:rPr sz="1350" spc="-5" dirty="0">
                <a:latin typeface="Arial"/>
                <a:cs typeface="Arial"/>
              </a:rPr>
              <a:t>Management</a:t>
            </a:r>
            <a:r>
              <a:rPr sz="1350" spc="-30" dirty="0">
                <a:latin typeface="Arial"/>
                <a:cs typeface="Arial"/>
              </a:rPr>
              <a:t> </a:t>
            </a:r>
            <a:r>
              <a:rPr sz="1350" spc="-5" dirty="0">
                <a:latin typeface="Arial"/>
                <a:cs typeface="Arial"/>
              </a:rPr>
              <a:t>Practices</a:t>
            </a:r>
            <a:endParaRPr sz="1350">
              <a:latin typeface="Arial"/>
              <a:cs typeface="Arial"/>
            </a:endParaRPr>
          </a:p>
          <a:p>
            <a:pPr marL="12700" marR="1140460">
              <a:lnSpc>
                <a:spcPts val="1380"/>
              </a:lnSpc>
              <a:spcBef>
                <a:spcPts val="770"/>
              </a:spcBef>
            </a:pPr>
            <a:r>
              <a:rPr sz="1200" spc="-5" dirty="0">
                <a:latin typeface="Times New Roman"/>
                <a:cs typeface="Times New Roman"/>
              </a:rPr>
              <a:t>Other Sediment </a:t>
            </a:r>
            <a:r>
              <a:rPr sz="1200" dirty="0">
                <a:latin typeface="Times New Roman"/>
                <a:cs typeface="Times New Roman"/>
              </a:rPr>
              <a:t>Management </a:t>
            </a:r>
            <a:r>
              <a:rPr sz="1200" spc="-5" dirty="0">
                <a:latin typeface="Times New Roman"/>
                <a:cs typeface="Times New Roman"/>
              </a:rPr>
              <a:t>Practices being </a:t>
            </a:r>
            <a:r>
              <a:rPr sz="1200" dirty="0">
                <a:latin typeface="Times New Roman"/>
                <a:cs typeface="Times New Roman"/>
              </a:rPr>
              <a:t>implemented </a:t>
            </a:r>
            <a:r>
              <a:rPr sz="1200" spc="-5" dirty="0">
                <a:latin typeface="Times New Roman"/>
                <a:cs typeface="Times New Roman"/>
              </a:rPr>
              <a:t>that differ from  selection, </a:t>
            </a:r>
            <a:r>
              <a:rPr sz="1200" dirty="0">
                <a:latin typeface="Times New Roman"/>
                <a:cs typeface="Times New Roman"/>
              </a:rPr>
              <a:t>if </a:t>
            </a:r>
            <a:r>
              <a:rPr sz="1200" spc="-5" dirty="0">
                <a:latin typeface="Times New Roman"/>
                <a:cs typeface="Times New Roman"/>
              </a:rPr>
              <a:t>any.</a:t>
            </a:r>
            <a:endParaRPr sz="1200">
              <a:latin typeface="Times New Roman"/>
              <a:cs typeface="Times New Roman"/>
            </a:endParaRPr>
          </a:p>
        </p:txBody>
      </p:sp>
      <p:sp>
        <p:nvSpPr>
          <p:cNvPr id="135" name="object 135"/>
          <p:cNvSpPr/>
          <p:nvPr/>
        </p:nvSpPr>
        <p:spPr>
          <a:xfrm>
            <a:off x="5632337" y="8192265"/>
            <a:ext cx="0" cy="217804"/>
          </a:xfrm>
          <a:custGeom>
            <a:avLst/>
            <a:gdLst/>
            <a:ahLst/>
            <a:cxnLst/>
            <a:rect l="l" t="t" r="r" b="b"/>
            <a:pathLst>
              <a:path h="217804">
                <a:moveTo>
                  <a:pt x="0" y="0"/>
                </a:moveTo>
                <a:lnTo>
                  <a:pt x="0" y="217582"/>
                </a:lnTo>
              </a:path>
            </a:pathLst>
          </a:custGeom>
          <a:ln w="9681">
            <a:solidFill>
              <a:srgbClr val="9F9F9F"/>
            </a:solidFill>
          </a:ln>
        </p:spPr>
        <p:txBody>
          <a:bodyPr wrap="square" lIns="0" tIns="0" rIns="0" bIns="0" rtlCol="0"/>
          <a:lstStyle/>
          <a:p>
            <a:endParaRPr/>
          </a:p>
        </p:txBody>
      </p:sp>
      <p:sp>
        <p:nvSpPr>
          <p:cNvPr id="136" name="object 136"/>
          <p:cNvSpPr/>
          <p:nvPr/>
        </p:nvSpPr>
        <p:spPr>
          <a:xfrm>
            <a:off x="5637178" y="8197020"/>
            <a:ext cx="614045" cy="0"/>
          </a:xfrm>
          <a:custGeom>
            <a:avLst/>
            <a:gdLst/>
            <a:ahLst/>
            <a:cxnLst/>
            <a:rect l="l" t="t" r="r" b="b"/>
            <a:pathLst>
              <a:path w="614045">
                <a:moveTo>
                  <a:pt x="0" y="0"/>
                </a:moveTo>
                <a:lnTo>
                  <a:pt x="613858" y="0"/>
                </a:lnTo>
              </a:path>
            </a:pathLst>
          </a:custGeom>
          <a:ln w="9524">
            <a:solidFill>
              <a:srgbClr val="9F9F9F"/>
            </a:solidFill>
          </a:ln>
        </p:spPr>
        <p:txBody>
          <a:bodyPr wrap="square" lIns="0" tIns="0" rIns="0" bIns="0" rtlCol="0"/>
          <a:lstStyle/>
          <a:p>
            <a:endParaRPr/>
          </a:p>
        </p:txBody>
      </p:sp>
      <p:sp>
        <p:nvSpPr>
          <p:cNvPr id="137" name="object 137"/>
          <p:cNvSpPr/>
          <p:nvPr/>
        </p:nvSpPr>
        <p:spPr>
          <a:xfrm>
            <a:off x="6246195" y="8201792"/>
            <a:ext cx="0" cy="208279"/>
          </a:xfrm>
          <a:custGeom>
            <a:avLst/>
            <a:gdLst/>
            <a:ahLst/>
            <a:cxnLst/>
            <a:rect l="l" t="t" r="r" b="b"/>
            <a:pathLst>
              <a:path h="208279">
                <a:moveTo>
                  <a:pt x="0" y="0"/>
                </a:moveTo>
                <a:lnTo>
                  <a:pt x="0" y="208056"/>
                </a:lnTo>
              </a:path>
            </a:pathLst>
          </a:custGeom>
          <a:ln w="9681">
            <a:solidFill>
              <a:srgbClr val="E2E2E2"/>
            </a:solidFill>
          </a:ln>
        </p:spPr>
        <p:txBody>
          <a:bodyPr wrap="square" lIns="0" tIns="0" rIns="0" bIns="0" rtlCol="0"/>
          <a:lstStyle/>
          <a:p>
            <a:endParaRPr/>
          </a:p>
        </p:txBody>
      </p:sp>
      <p:sp>
        <p:nvSpPr>
          <p:cNvPr id="138" name="object 138"/>
          <p:cNvSpPr/>
          <p:nvPr/>
        </p:nvSpPr>
        <p:spPr>
          <a:xfrm>
            <a:off x="5637178" y="8405086"/>
            <a:ext cx="604520" cy="0"/>
          </a:xfrm>
          <a:custGeom>
            <a:avLst/>
            <a:gdLst/>
            <a:ahLst/>
            <a:cxnLst/>
            <a:rect l="l" t="t" r="r" b="b"/>
            <a:pathLst>
              <a:path w="604520">
                <a:moveTo>
                  <a:pt x="0" y="0"/>
                </a:moveTo>
                <a:lnTo>
                  <a:pt x="604177" y="0"/>
                </a:lnTo>
              </a:path>
            </a:pathLst>
          </a:custGeom>
          <a:ln w="9524">
            <a:solidFill>
              <a:srgbClr val="E2E2E2"/>
            </a:solidFill>
          </a:ln>
        </p:spPr>
        <p:txBody>
          <a:bodyPr wrap="square" lIns="0" tIns="0" rIns="0" bIns="0" rtlCol="0"/>
          <a:lstStyle/>
          <a:p>
            <a:endParaRPr/>
          </a:p>
        </p:txBody>
      </p:sp>
      <p:sp>
        <p:nvSpPr>
          <p:cNvPr id="139" name="object 139"/>
          <p:cNvSpPr/>
          <p:nvPr/>
        </p:nvSpPr>
        <p:spPr>
          <a:xfrm>
            <a:off x="5641867" y="8201780"/>
            <a:ext cx="0" cy="198755"/>
          </a:xfrm>
          <a:custGeom>
            <a:avLst/>
            <a:gdLst/>
            <a:ahLst/>
            <a:cxnLst/>
            <a:rect l="l" t="t" r="r" b="b"/>
            <a:pathLst>
              <a:path h="198754">
                <a:moveTo>
                  <a:pt x="0" y="0"/>
                </a:moveTo>
                <a:lnTo>
                  <a:pt x="0" y="198542"/>
                </a:lnTo>
              </a:path>
            </a:pathLst>
          </a:custGeom>
          <a:ln w="9379">
            <a:solidFill>
              <a:srgbClr val="696969"/>
            </a:solidFill>
          </a:ln>
        </p:spPr>
        <p:txBody>
          <a:bodyPr wrap="square" lIns="0" tIns="0" rIns="0" bIns="0" rtlCol="0"/>
          <a:lstStyle/>
          <a:p>
            <a:endParaRPr/>
          </a:p>
        </p:txBody>
      </p:sp>
      <p:sp>
        <p:nvSpPr>
          <p:cNvPr id="140" name="object 140"/>
          <p:cNvSpPr/>
          <p:nvPr/>
        </p:nvSpPr>
        <p:spPr>
          <a:xfrm>
            <a:off x="5646557" y="8206547"/>
            <a:ext cx="594995" cy="0"/>
          </a:xfrm>
          <a:custGeom>
            <a:avLst/>
            <a:gdLst/>
            <a:ahLst/>
            <a:cxnLst/>
            <a:rect l="l" t="t" r="r" b="b"/>
            <a:pathLst>
              <a:path w="594995">
                <a:moveTo>
                  <a:pt x="0" y="0"/>
                </a:moveTo>
                <a:lnTo>
                  <a:pt x="594807" y="0"/>
                </a:lnTo>
              </a:path>
            </a:pathLst>
          </a:custGeom>
          <a:ln w="9524">
            <a:solidFill>
              <a:srgbClr val="696969"/>
            </a:solidFill>
          </a:ln>
        </p:spPr>
        <p:txBody>
          <a:bodyPr wrap="square" lIns="0" tIns="0" rIns="0" bIns="0" rtlCol="0"/>
          <a:lstStyle/>
          <a:p>
            <a:endParaRPr/>
          </a:p>
        </p:txBody>
      </p:sp>
      <p:sp>
        <p:nvSpPr>
          <p:cNvPr id="141" name="object 141"/>
          <p:cNvSpPr/>
          <p:nvPr/>
        </p:nvSpPr>
        <p:spPr>
          <a:xfrm>
            <a:off x="461772" y="457200"/>
            <a:ext cx="0" cy="8550910"/>
          </a:xfrm>
          <a:custGeom>
            <a:avLst/>
            <a:gdLst/>
            <a:ahLst/>
            <a:cxnLst/>
            <a:rect l="l" t="t" r="r" b="b"/>
            <a:pathLst>
              <a:path h="8550910">
                <a:moveTo>
                  <a:pt x="0" y="0"/>
                </a:moveTo>
                <a:lnTo>
                  <a:pt x="0" y="8550859"/>
                </a:lnTo>
              </a:path>
            </a:pathLst>
          </a:custGeom>
          <a:ln w="9143">
            <a:solidFill>
              <a:srgbClr val="CCCCCC"/>
            </a:solidFill>
          </a:ln>
        </p:spPr>
        <p:txBody>
          <a:bodyPr wrap="square" lIns="0" tIns="0" rIns="0" bIns="0" rtlCol="0"/>
          <a:lstStyle/>
          <a:p>
            <a:endParaRPr/>
          </a:p>
        </p:txBody>
      </p:sp>
      <p:sp>
        <p:nvSpPr>
          <p:cNvPr id="142" name="object 142"/>
          <p:cNvSpPr/>
          <p:nvPr/>
        </p:nvSpPr>
        <p:spPr>
          <a:xfrm>
            <a:off x="457200" y="9008059"/>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43" name="object 143"/>
          <p:cNvSpPr/>
          <p:nvPr/>
        </p:nvSpPr>
        <p:spPr>
          <a:xfrm>
            <a:off x="457200" y="9008059"/>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44" name="object 144"/>
          <p:cNvSpPr/>
          <p:nvPr/>
        </p:nvSpPr>
        <p:spPr>
          <a:xfrm>
            <a:off x="466344" y="9012631"/>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45" name="object 145"/>
          <p:cNvSpPr/>
          <p:nvPr/>
        </p:nvSpPr>
        <p:spPr>
          <a:xfrm>
            <a:off x="5542153" y="9008059"/>
            <a:ext cx="9525" cy="9525"/>
          </a:xfrm>
          <a:custGeom>
            <a:avLst/>
            <a:gdLst/>
            <a:ahLst/>
            <a:cxnLst/>
            <a:rect l="l" t="t" r="r" b="b"/>
            <a:pathLst>
              <a:path w="9525" h="9525">
                <a:moveTo>
                  <a:pt x="9144" y="0"/>
                </a:moveTo>
                <a:lnTo>
                  <a:pt x="0" y="0"/>
                </a:lnTo>
                <a:lnTo>
                  <a:pt x="0" y="9143"/>
                </a:lnTo>
                <a:lnTo>
                  <a:pt x="9144" y="9143"/>
                </a:lnTo>
                <a:lnTo>
                  <a:pt x="9144" y="0"/>
                </a:lnTo>
                <a:close/>
              </a:path>
            </a:pathLst>
          </a:custGeom>
          <a:solidFill>
            <a:srgbClr val="CCCCCC"/>
          </a:solidFill>
        </p:spPr>
        <p:txBody>
          <a:bodyPr wrap="square" lIns="0" tIns="0" rIns="0" bIns="0" rtlCol="0"/>
          <a:lstStyle/>
          <a:p>
            <a:endParaRPr/>
          </a:p>
        </p:txBody>
      </p:sp>
      <p:sp>
        <p:nvSpPr>
          <p:cNvPr id="146" name="object 146"/>
          <p:cNvSpPr/>
          <p:nvPr/>
        </p:nvSpPr>
        <p:spPr>
          <a:xfrm>
            <a:off x="5551296" y="9012631"/>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
        <p:nvSpPr>
          <p:cNvPr id="147" name="TextBox 146">
            <a:extLst>
              <a:ext uri="{FF2B5EF4-FFF2-40B4-BE49-F238E27FC236}">
                <a16:creationId xmlns:a16="http://schemas.microsoft.com/office/drawing/2014/main" id="{C5F14867-1C7A-4774-85C6-3952395B2D8A}"/>
              </a:ext>
            </a:extLst>
          </p:cNvPr>
          <p:cNvSpPr txBox="1"/>
          <p:nvPr/>
        </p:nvSpPr>
        <p:spPr>
          <a:xfrm>
            <a:off x="5632337" y="8430615"/>
            <a:ext cx="2183004" cy="523220"/>
          </a:xfrm>
          <a:prstGeom prst="rect">
            <a:avLst/>
          </a:prstGeom>
          <a:noFill/>
        </p:spPr>
        <p:txBody>
          <a:bodyPr wrap="square" rtlCol="0">
            <a:spAutoFit/>
          </a:bodyPr>
          <a:lstStyle/>
          <a:p>
            <a:r>
              <a:rPr lang="en-US" sz="1400" dirty="0"/>
              <a:t>*Option to specify, if other*</a:t>
            </a:r>
          </a:p>
        </p:txBody>
      </p:sp>
      <p:sp>
        <p:nvSpPr>
          <p:cNvPr id="149" name="Rectangle 148">
            <a:extLst>
              <a:ext uri="{FF2B5EF4-FFF2-40B4-BE49-F238E27FC236}">
                <a16:creationId xmlns:a16="http://schemas.microsoft.com/office/drawing/2014/main" id="{FC55B141-26D5-48D7-848C-C804D2755D58}"/>
              </a:ext>
            </a:extLst>
          </p:cNvPr>
          <p:cNvSpPr/>
          <p:nvPr/>
        </p:nvSpPr>
        <p:spPr>
          <a:xfrm>
            <a:off x="5641867" y="8501505"/>
            <a:ext cx="1749533" cy="43891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7306309" cy="454659"/>
          </a:xfrm>
          <a:custGeom>
            <a:avLst/>
            <a:gdLst/>
            <a:ahLst/>
            <a:cxnLst/>
            <a:rect l="l" t="t" r="r" b="b"/>
            <a:pathLst>
              <a:path w="7306309" h="454659">
                <a:moveTo>
                  <a:pt x="0" y="454101"/>
                </a:moveTo>
                <a:lnTo>
                  <a:pt x="7306056" y="454101"/>
                </a:lnTo>
                <a:lnTo>
                  <a:pt x="7306056" y="0"/>
                </a:lnTo>
                <a:lnTo>
                  <a:pt x="0" y="0"/>
                </a:lnTo>
                <a:lnTo>
                  <a:pt x="0" y="454101"/>
                </a:lnTo>
                <a:close/>
              </a:path>
            </a:pathLst>
          </a:custGeom>
          <a:solidFill>
            <a:srgbClr val="F0F0F0"/>
          </a:solidFill>
        </p:spPr>
        <p:txBody>
          <a:bodyPr wrap="square" lIns="0" tIns="0" rIns="0" bIns="0" rtlCol="0"/>
          <a:lstStyle/>
          <a:p>
            <a:endParaRPr/>
          </a:p>
        </p:txBody>
      </p:sp>
      <p:sp>
        <p:nvSpPr>
          <p:cNvPr id="3" name="object 3"/>
          <p:cNvSpPr/>
          <p:nvPr/>
        </p:nvSpPr>
        <p:spPr>
          <a:xfrm>
            <a:off x="614172" y="542544"/>
            <a:ext cx="7158355" cy="454659"/>
          </a:xfrm>
          <a:custGeom>
            <a:avLst/>
            <a:gdLst/>
            <a:ahLst/>
            <a:cxnLst/>
            <a:rect l="l" t="t" r="r" b="b"/>
            <a:pathLst>
              <a:path w="7158355" h="454659">
                <a:moveTo>
                  <a:pt x="0" y="454151"/>
                </a:moveTo>
                <a:lnTo>
                  <a:pt x="7158228" y="454151"/>
                </a:lnTo>
                <a:lnTo>
                  <a:pt x="7158228" y="0"/>
                </a:lnTo>
                <a:lnTo>
                  <a:pt x="0" y="0"/>
                </a:lnTo>
                <a:lnTo>
                  <a:pt x="0" y="454151"/>
                </a:lnTo>
                <a:close/>
              </a:path>
            </a:pathLst>
          </a:custGeom>
          <a:solidFill>
            <a:srgbClr val="F0F0F0"/>
          </a:solidFill>
        </p:spPr>
        <p:txBody>
          <a:bodyPr wrap="square" lIns="0" tIns="0" rIns="0" bIns="0" rtlCol="0"/>
          <a:lstStyle/>
          <a:p>
            <a:endParaRPr/>
          </a:p>
        </p:txBody>
      </p:sp>
      <p:sp>
        <p:nvSpPr>
          <p:cNvPr id="4" name="object 4"/>
          <p:cNvSpPr txBox="1"/>
          <p:nvPr/>
        </p:nvSpPr>
        <p:spPr>
          <a:xfrm>
            <a:off x="601472" y="610616"/>
            <a:ext cx="3225165" cy="299720"/>
          </a:xfrm>
          <a:prstGeom prst="rect">
            <a:avLst/>
          </a:prstGeom>
        </p:spPr>
        <p:txBody>
          <a:bodyPr vert="horz" wrap="square" lIns="0" tIns="12700" rIns="0" bIns="0" rtlCol="0">
            <a:spAutoFit/>
          </a:bodyPr>
          <a:lstStyle/>
          <a:p>
            <a:pPr marL="12700">
              <a:lnSpc>
                <a:spcPct val="100000"/>
              </a:lnSpc>
              <a:spcBef>
                <a:spcPts val="100"/>
              </a:spcBef>
            </a:pPr>
            <a:r>
              <a:rPr sz="1800" u="heavy" spc="-5" dirty="0">
                <a:uFill>
                  <a:solidFill>
                    <a:srgbClr val="000000"/>
                  </a:solidFill>
                </a:uFill>
                <a:latin typeface="Arial"/>
                <a:cs typeface="Arial"/>
              </a:rPr>
              <a:t>Nutrient Management</a:t>
            </a:r>
            <a:r>
              <a:rPr sz="1800" u="heavy" spc="10" dirty="0">
                <a:uFill>
                  <a:solidFill>
                    <a:srgbClr val="000000"/>
                  </a:solidFill>
                </a:uFill>
                <a:latin typeface="Arial"/>
                <a:cs typeface="Arial"/>
              </a:rPr>
              <a:t> </a:t>
            </a:r>
            <a:r>
              <a:rPr sz="1800" u="heavy" spc="-5" dirty="0">
                <a:uFill>
                  <a:solidFill>
                    <a:srgbClr val="000000"/>
                  </a:solidFill>
                </a:uFill>
                <a:latin typeface="Arial"/>
                <a:cs typeface="Arial"/>
              </a:rPr>
              <a:t>Practices</a:t>
            </a:r>
            <a:endParaRPr sz="1800">
              <a:latin typeface="Arial"/>
              <a:cs typeface="Arial"/>
            </a:endParaRPr>
          </a:p>
        </p:txBody>
      </p:sp>
      <p:sp>
        <p:nvSpPr>
          <p:cNvPr id="5" name="object 5"/>
          <p:cNvSpPr/>
          <p:nvPr/>
        </p:nvSpPr>
        <p:spPr>
          <a:xfrm>
            <a:off x="466344" y="461772"/>
            <a:ext cx="7306309" cy="0"/>
          </a:xfrm>
          <a:custGeom>
            <a:avLst/>
            <a:gdLst/>
            <a:ahLst/>
            <a:cxnLst/>
            <a:rect l="l" t="t" r="r" b="b"/>
            <a:pathLst>
              <a:path w="7306309">
                <a:moveTo>
                  <a:pt x="0" y="0"/>
                </a:moveTo>
                <a:lnTo>
                  <a:pt x="7306056" y="0"/>
                </a:lnTo>
              </a:path>
            </a:pathLst>
          </a:custGeom>
          <a:ln w="9144">
            <a:solidFill>
              <a:srgbClr val="CCCCCC"/>
            </a:solidFill>
          </a:ln>
        </p:spPr>
        <p:txBody>
          <a:bodyPr wrap="square" lIns="0" tIns="0" rIns="0" bIns="0" rtlCol="0"/>
          <a:lstStyle/>
          <a:p>
            <a:endParaRPr/>
          </a:p>
        </p:txBody>
      </p:sp>
      <p:sp>
        <p:nvSpPr>
          <p:cNvPr id="6" name="object 6"/>
          <p:cNvSpPr/>
          <p:nvPr/>
        </p:nvSpPr>
        <p:spPr>
          <a:xfrm>
            <a:off x="466344" y="466344"/>
            <a:ext cx="7306309" cy="76200"/>
          </a:xfrm>
          <a:custGeom>
            <a:avLst/>
            <a:gdLst/>
            <a:ahLst/>
            <a:cxnLst/>
            <a:rect l="l" t="t" r="r" b="b"/>
            <a:pathLst>
              <a:path w="7306309" h="76200">
                <a:moveTo>
                  <a:pt x="0" y="76200"/>
                </a:moveTo>
                <a:lnTo>
                  <a:pt x="7306056" y="76200"/>
                </a:lnTo>
                <a:lnTo>
                  <a:pt x="7306056" y="0"/>
                </a:lnTo>
                <a:lnTo>
                  <a:pt x="0" y="0"/>
                </a:lnTo>
                <a:lnTo>
                  <a:pt x="0" y="76200"/>
                </a:lnTo>
                <a:close/>
              </a:path>
            </a:pathLst>
          </a:custGeom>
          <a:solidFill>
            <a:srgbClr val="F0F0F0"/>
          </a:solidFill>
        </p:spPr>
        <p:txBody>
          <a:bodyPr wrap="square" lIns="0" tIns="0" rIns="0" bIns="0" rtlCol="0"/>
          <a:lstStyle/>
          <a:p>
            <a:endParaRPr/>
          </a:p>
        </p:txBody>
      </p:sp>
      <p:sp>
        <p:nvSpPr>
          <p:cNvPr id="7" name="object 7"/>
          <p:cNvSpPr/>
          <p:nvPr/>
        </p:nvSpPr>
        <p:spPr>
          <a:xfrm>
            <a:off x="461772" y="996645"/>
            <a:ext cx="7310755" cy="76835"/>
          </a:xfrm>
          <a:custGeom>
            <a:avLst/>
            <a:gdLst/>
            <a:ahLst/>
            <a:cxnLst/>
            <a:rect l="l" t="t" r="r" b="b"/>
            <a:pathLst>
              <a:path w="7310755" h="76834">
                <a:moveTo>
                  <a:pt x="0" y="76504"/>
                </a:moveTo>
                <a:lnTo>
                  <a:pt x="7310628" y="76504"/>
                </a:lnTo>
                <a:lnTo>
                  <a:pt x="7310628" y="0"/>
                </a:lnTo>
                <a:lnTo>
                  <a:pt x="0" y="0"/>
                </a:lnTo>
                <a:lnTo>
                  <a:pt x="0" y="76504"/>
                </a:lnTo>
                <a:close/>
              </a:path>
            </a:pathLst>
          </a:custGeom>
          <a:solidFill>
            <a:srgbClr val="F0F0F0"/>
          </a:solidFill>
        </p:spPr>
        <p:txBody>
          <a:bodyPr wrap="square" lIns="0" tIns="0" rIns="0" bIns="0" rtlCol="0"/>
          <a:lstStyle/>
          <a:p>
            <a:endParaRPr/>
          </a:p>
        </p:txBody>
      </p:sp>
      <p:sp>
        <p:nvSpPr>
          <p:cNvPr id="8" name="object 8"/>
          <p:cNvSpPr txBox="1"/>
          <p:nvPr/>
        </p:nvSpPr>
        <p:spPr>
          <a:xfrm>
            <a:off x="601472" y="1123341"/>
            <a:ext cx="4792345" cy="1649730"/>
          </a:xfrm>
          <a:prstGeom prst="rect">
            <a:avLst/>
          </a:prstGeom>
        </p:spPr>
        <p:txBody>
          <a:bodyPr vert="horz" wrap="square" lIns="0" tIns="110489" rIns="0" bIns="0" rtlCol="0">
            <a:spAutoFit/>
          </a:bodyPr>
          <a:lstStyle/>
          <a:p>
            <a:pPr marL="12700">
              <a:lnSpc>
                <a:spcPct val="100000"/>
              </a:lnSpc>
              <a:spcBef>
                <a:spcPts val="869"/>
              </a:spcBef>
            </a:pPr>
            <a:r>
              <a:rPr sz="1350" dirty="0">
                <a:latin typeface="Arial"/>
                <a:cs typeface="Arial"/>
              </a:rPr>
              <a:t>Nutrient </a:t>
            </a:r>
            <a:r>
              <a:rPr sz="1350" spc="-5" dirty="0">
                <a:latin typeface="Arial"/>
                <a:cs typeface="Arial"/>
              </a:rPr>
              <a:t>and Irrigation </a:t>
            </a:r>
            <a:r>
              <a:rPr sz="1350" dirty="0">
                <a:latin typeface="Arial"/>
                <a:cs typeface="Arial"/>
              </a:rPr>
              <a:t>Water </a:t>
            </a:r>
            <a:r>
              <a:rPr sz="1350" spc="-5" dirty="0">
                <a:latin typeface="Arial"/>
                <a:cs typeface="Arial"/>
              </a:rPr>
              <a:t>Management </a:t>
            </a:r>
            <a:r>
              <a:rPr sz="1350" dirty="0">
                <a:latin typeface="Arial"/>
                <a:cs typeface="Arial"/>
              </a:rPr>
              <a:t>Plan</a:t>
            </a:r>
            <a:r>
              <a:rPr sz="1350" spc="-10" dirty="0">
                <a:latin typeface="Arial"/>
                <a:cs typeface="Arial"/>
              </a:rPr>
              <a:t> </a:t>
            </a:r>
            <a:r>
              <a:rPr sz="1350" spc="-5" dirty="0">
                <a:latin typeface="Arial"/>
                <a:cs typeface="Arial"/>
              </a:rPr>
              <a:t>(NIWMP)</a:t>
            </a:r>
            <a:endParaRPr sz="1350">
              <a:latin typeface="Arial"/>
              <a:cs typeface="Arial"/>
            </a:endParaRPr>
          </a:p>
          <a:p>
            <a:pPr marL="12700" marR="5080">
              <a:lnSpc>
                <a:spcPts val="1380"/>
              </a:lnSpc>
              <a:spcBef>
                <a:spcPts val="775"/>
              </a:spcBef>
            </a:pPr>
            <a:r>
              <a:rPr sz="1200" dirty="0">
                <a:latin typeface="Times New Roman"/>
                <a:cs typeface="Times New Roman"/>
              </a:rPr>
              <a:t>This </a:t>
            </a:r>
            <a:r>
              <a:rPr sz="1200" spc="-5" dirty="0">
                <a:latin typeface="Times New Roman"/>
                <a:cs typeface="Times New Roman"/>
              </a:rPr>
              <a:t>plan documents practices and strategies </a:t>
            </a:r>
            <a:r>
              <a:rPr sz="1200" dirty="0">
                <a:latin typeface="Times New Roman"/>
                <a:cs typeface="Times New Roman"/>
              </a:rPr>
              <a:t>to </a:t>
            </a:r>
            <a:r>
              <a:rPr sz="1200" spc="-5" dirty="0">
                <a:latin typeface="Times New Roman"/>
                <a:cs typeface="Times New Roman"/>
              </a:rPr>
              <a:t>address natural </a:t>
            </a:r>
            <a:r>
              <a:rPr sz="1200" dirty="0">
                <a:latin typeface="Times New Roman"/>
                <a:cs typeface="Times New Roman"/>
              </a:rPr>
              <a:t>resource  </a:t>
            </a:r>
            <a:r>
              <a:rPr sz="1200" spc="-5" dirty="0">
                <a:latin typeface="Times New Roman"/>
                <a:cs typeface="Times New Roman"/>
              </a:rPr>
              <a:t>concerns </a:t>
            </a:r>
            <a:r>
              <a:rPr sz="1200" dirty="0">
                <a:latin typeface="Times New Roman"/>
                <a:cs typeface="Times New Roman"/>
              </a:rPr>
              <a:t>dues to </a:t>
            </a:r>
            <a:r>
              <a:rPr sz="1200" spc="-5" dirty="0">
                <a:latin typeface="Times New Roman"/>
                <a:cs typeface="Times New Roman"/>
              </a:rPr>
              <a:t>excess nutrients. AnNIWMP </a:t>
            </a:r>
            <a:r>
              <a:rPr sz="1200" dirty="0">
                <a:latin typeface="Times New Roman"/>
                <a:cs typeface="Times New Roman"/>
              </a:rPr>
              <a:t>provides </a:t>
            </a:r>
            <a:r>
              <a:rPr sz="1200" spc="-5" dirty="0">
                <a:latin typeface="Times New Roman"/>
                <a:cs typeface="Times New Roman"/>
              </a:rPr>
              <a:t>procedures </a:t>
            </a:r>
            <a:r>
              <a:rPr sz="1200" dirty="0">
                <a:latin typeface="Times New Roman"/>
                <a:cs typeface="Times New Roman"/>
              </a:rPr>
              <a:t>used </a:t>
            </a:r>
            <a:r>
              <a:rPr sz="1200" spc="5" dirty="0">
                <a:latin typeface="Times New Roman"/>
                <a:cs typeface="Times New Roman"/>
              </a:rPr>
              <a:t>to  </a:t>
            </a:r>
            <a:r>
              <a:rPr sz="1200" spc="-5" dirty="0">
                <a:latin typeface="Times New Roman"/>
                <a:cs typeface="Times New Roman"/>
              </a:rPr>
              <a:t>select </a:t>
            </a:r>
            <a:r>
              <a:rPr sz="1200" dirty="0">
                <a:latin typeface="Times New Roman"/>
                <a:cs typeface="Times New Roman"/>
              </a:rPr>
              <a:t>and </a:t>
            </a:r>
            <a:r>
              <a:rPr sz="1200" spc="-5" dirty="0">
                <a:latin typeface="Times New Roman"/>
                <a:cs typeface="Times New Roman"/>
              </a:rPr>
              <a:t>apply crop nutrients (manure and commercial fertilizers) and water,  </a:t>
            </a:r>
            <a:r>
              <a:rPr sz="1200" dirty="0">
                <a:latin typeface="Times New Roman"/>
                <a:cs typeface="Times New Roman"/>
              </a:rPr>
              <a:t>to </a:t>
            </a:r>
            <a:r>
              <a:rPr sz="1200" spc="-5" dirty="0">
                <a:latin typeface="Times New Roman"/>
                <a:cs typeface="Times New Roman"/>
              </a:rPr>
              <a:t>cropland and </a:t>
            </a:r>
            <a:r>
              <a:rPr sz="1200" dirty="0">
                <a:latin typeface="Times New Roman"/>
                <a:cs typeface="Times New Roman"/>
              </a:rPr>
              <a:t>pastures. </a:t>
            </a:r>
            <a:r>
              <a:rPr sz="1200" spc="-5" dirty="0">
                <a:latin typeface="Times New Roman"/>
                <a:cs typeface="Times New Roman"/>
              </a:rPr>
              <a:t>Processes </a:t>
            </a:r>
            <a:r>
              <a:rPr sz="1200" dirty="0">
                <a:latin typeface="Times New Roman"/>
                <a:cs typeface="Times New Roman"/>
              </a:rPr>
              <a:t>to determine the </a:t>
            </a:r>
            <a:r>
              <a:rPr sz="1200" spc="-5" dirty="0">
                <a:latin typeface="Times New Roman"/>
                <a:cs typeface="Times New Roman"/>
              </a:rPr>
              <a:t>amount </a:t>
            </a:r>
            <a:r>
              <a:rPr sz="1200" dirty="0">
                <a:latin typeface="Times New Roman"/>
                <a:cs typeface="Times New Roman"/>
              </a:rPr>
              <a:t>of </a:t>
            </a:r>
            <a:r>
              <a:rPr sz="1200" spc="-5" dirty="0">
                <a:latin typeface="Times New Roman"/>
                <a:cs typeface="Times New Roman"/>
              </a:rPr>
              <a:t>manure and  commercial fertilizer </a:t>
            </a:r>
            <a:r>
              <a:rPr sz="1200" dirty="0">
                <a:latin typeface="Times New Roman"/>
                <a:cs typeface="Times New Roman"/>
              </a:rPr>
              <a:t>needed for crops </a:t>
            </a:r>
            <a:r>
              <a:rPr sz="1200" spc="-5" dirty="0">
                <a:latin typeface="Times New Roman"/>
                <a:cs typeface="Times New Roman"/>
              </a:rPr>
              <a:t>is included and </a:t>
            </a:r>
            <a:r>
              <a:rPr sz="1200" dirty="0">
                <a:latin typeface="Times New Roman"/>
                <a:cs typeface="Times New Roman"/>
              </a:rPr>
              <a:t>a description of </a:t>
            </a:r>
            <a:r>
              <a:rPr sz="1200" spc="-5" dirty="0">
                <a:latin typeface="Times New Roman"/>
                <a:cs typeface="Times New Roman"/>
              </a:rPr>
              <a:t>when  and </a:t>
            </a:r>
            <a:r>
              <a:rPr sz="1200" dirty="0">
                <a:latin typeface="Times New Roman"/>
                <a:cs typeface="Times New Roman"/>
              </a:rPr>
              <a:t>how </a:t>
            </a:r>
            <a:r>
              <a:rPr sz="1200" spc="-5" dirty="0">
                <a:latin typeface="Times New Roman"/>
                <a:cs typeface="Times New Roman"/>
              </a:rPr>
              <a:t>nutrients </a:t>
            </a:r>
            <a:r>
              <a:rPr sz="1200" dirty="0">
                <a:latin typeface="Times New Roman"/>
                <a:cs typeface="Times New Roman"/>
              </a:rPr>
              <a:t>and irrigation </a:t>
            </a:r>
            <a:r>
              <a:rPr sz="1200" spc="-5" dirty="0">
                <a:latin typeface="Times New Roman"/>
                <a:cs typeface="Times New Roman"/>
              </a:rPr>
              <a:t>water (including reclaimed treated  wastewater) </a:t>
            </a:r>
            <a:r>
              <a:rPr sz="1200" dirty="0">
                <a:latin typeface="Times New Roman"/>
                <a:cs typeface="Times New Roman"/>
              </a:rPr>
              <a:t>are</a:t>
            </a:r>
            <a:r>
              <a:rPr sz="1200" spc="-10" dirty="0">
                <a:latin typeface="Times New Roman"/>
                <a:cs typeface="Times New Roman"/>
              </a:rPr>
              <a:t> </a:t>
            </a:r>
            <a:r>
              <a:rPr sz="1200" spc="-5" dirty="0">
                <a:latin typeface="Times New Roman"/>
                <a:cs typeface="Times New Roman"/>
              </a:rPr>
              <a:t>applied.</a:t>
            </a:r>
            <a:endParaRPr sz="1200">
              <a:latin typeface="Times New Roman"/>
              <a:cs typeface="Times New Roman"/>
            </a:endParaRPr>
          </a:p>
        </p:txBody>
      </p:sp>
      <p:sp>
        <p:nvSpPr>
          <p:cNvPr id="9" name="object 9"/>
          <p:cNvSpPr/>
          <p:nvPr/>
        </p:nvSpPr>
        <p:spPr>
          <a:xfrm>
            <a:off x="5807836" y="1291417"/>
            <a:ext cx="123830" cy="122933"/>
          </a:xfrm>
          <a:prstGeom prst="rect">
            <a:avLst/>
          </a:prstGeom>
          <a:blipFill>
            <a:blip r:embed="rId2" cstate="print"/>
            <a:stretch>
              <a:fillRect/>
            </a:stretch>
          </a:blipFill>
        </p:spPr>
        <p:txBody>
          <a:bodyPr wrap="square" lIns="0" tIns="0" rIns="0" bIns="0" rtlCol="0"/>
          <a:lstStyle/>
          <a:p>
            <a:endParaRPr/>
          </a:p>
        </p:txBody>
      </p:sp>
      <p:sp>
        <p:nvSpPr>
          <p:cNvPr id="10" name="object 10"/>
          <p:cNvSpPr txBox="1"/>
          <p:nvPr/>
        </p:nvSpPr>
        <p:spPr>
          <a:xfrm>
            <a:off x="6043421" y="1307338"/>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1" name="object 11"/>
          <p:cNvSpPr/>
          <p:nvPr/>
        </p:nvSpPr>
        <p:spPr>
          <a:xfrm>
            <a:off x="5645784" y="1676654"/>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12" name="object 12"/>
          <p:cNvSpPr/>
          <p:nvPr/>
        </p:nvSpPr>
        <p:spPr>
          <a:xfrm>
            <a:off x="5798184" y="1676654"/>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13" name="object 13"/>
          <p:cNvSpPr/>
          <p:nvPr/>
        </p:nvSpPr>
        <p:spPr>
          <a:xfrm>
            <a:off x="5798311" y="167716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4" name="object 14"/>
          <p:cNvSpPr/>
          <p:nvPr/>
        </p:nvSpPr>
        <p:spPr>
          <a:xfrm>
            <a:off x="5941190" y="1677161"/>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15" name="object 15"/>
          <p:cNvSpPr/>
          <p:nvPr/>
        </p:nvSpPr>
        <p:spPr>
          <a:xfrm>
            <a:off x="5807836" y="1724487"/>
            <a:ext cx="123830" cy="122933"/>
          </a:xfrm>
          <a:prstGeom prst="rect">
            <a:avLst/>
          </a:prstGeom>
          <a:blipFill>
            <a:blip r:embed="rId3" cstate="print"/>
            <a:stretch>
              <a:fillRect/>
            </a:stretch>
          </a:blipFill>
        </p:spPr>
        <p:txBody>
          <a:bodyPr wrap="square" lIns="0" tIns="0" rIns="0" bIns="0" rtlCol="0"/>
          <a:lstStyle/>
          <a:p>
            <a:endParaRPr/>
          </a:p>
        </p:txBody>
      </p:sp>
      <p:sp>
        <p:nvSpPr>
          <p:cNvPr id="16" name="object 16"/>
          <p:cNvSpPr txBox="1"/>
          <p:nvPr/>
        </p:nvSpPr>
        <p:spPr>
          <a:xfrm>
            <a:off x="6043421" y="1740154"/>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17" name="object 17"/>
          <p:cNvSpPr/>
          <p:nvPr/>
        </p:nvSpPr>
        <p:spPr>
          <a:xfrm>
            <a:off x="5647309" y="193878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8" name="object 18"/>
          <p:cNvSpPr/>
          <p:nvPr/>
        </p:nvSpPr>
        <p:spPr>
          <a:xfrm>
            <a:off x="5647309" y="160045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9" name="object 19"/>
          <p:cNvSpPr/>
          <p:nvPr/>
        </p:nvSpPr>
        <p:spPr>
          <a:xfrm>
            <a:off x="5807836" y="2157557"/>
            <a:ext cx="123830" cy="122933"/>
          </a:xfrm>
          <a:prstGeom prst="rect">
            <a:avLst/>
          </a:prstGeom>
          <a:blipFill>
            <a:blip r:embed="rId2" cstate="print"/>
            <a:stretch>
              <a:fillRect/>
            </a:stretch>
          </a:blipFill>
        </p:spPr>
        <p:txBody>
          <a:bodyPr wrap="square" lIns="0" tIns="0" rIns="0" bIns="0" rtlCol="0"/>
          <a:lstStyle/>
          <a:p>
            <a:endParaRPr/>
          </a:p>
        </p:txBody>
      </p:sp>
      <p:sp>
        <p:nvSpPr>
          <p:cNvPr id="20" name="object 20"/>
          <p:cNvSpPr txBox="1"/>
          <p:nvPr/>
        </p:nvSpPr>
        <p:spPr>
          <a:xfrm>
            <a:off x="6043421" y="2172969"/>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21" name="object 21"/>
          <p:cNvSpPr/>
          <p:nvPr/>
        </p:nvSpPr>
        <p:spPr>
          <a:xfrm>
            <a:off x="466344" y="2915666"/>
            <a:ext cx="5085080" cy="1318895"/>
          </a:xfrm>
          <a:custGeom>
            <a:avLst/>
            <a:gdLst/>
            <a:ahLst/>
            <a:cxnLst/>
            <a:rect l="l" t="t" r="r" b="b"/>
            <a:pathLst>
              <a:path w="5085080" h="1318895">
                <a:moveTo>
                  <a:pt x="0" y="1318640"/>
                </a:moveTo>
                <a:lnTo>
                  <a:pt x="5084953" y="1318640"/>
                </a:lnTo>
                <a:lnTo>
                  <a:pt x="5084953" y="0"/>
                </a:lnTo>
                <a:lnTo>
                  <a:pt x="0" y="0"/>
                </a:lnTo>
                <a:lnTo>
                  <a:pt x="0" y="1318640"/>
                </a:lnTo>
                <a:close/>
              </a:path>
            </a:pathLst>
          </a:custGeom>
          <a:solidFill>
            <a:srgbClr val="F0F0F0"/>
          </a:solidFill>
        </p:spPr>
        <p:txBody>
          <a:bodyPr wrap="square" lIns="0" tIns="0" rIns="0" bIns="0" rtlCol="0"/>
          <a:lstStyle/>
          <a:p>
            <a:endParaRPr/>
          </a:p>
        </p:txBody>
      </p:sp>
      <p:sp>
        <p:nvSpPr>
          <p:cNvPr id="22" name="object 22"/>
          <p:cNvSpPr/>
          <p:nvPr/>
        </p:nvSpPr>
        <p:spPr>
          <a:xfrm>
            <a:off x="614172" y="2915742"/>
            <a:ext cx="4860925" cy="387985"/>
          </a:xfrm>
          <a:custGeom>
            <a:avLst/>
            <a:gdLst/>
            <a:ahLst/>
            <a:cxnLst/>
            <a:rect l="l" t="t" r="r" b="b"/>
            <a:pathLst>
              <a:path w="4860925" h="387985">
                <a:moveTo>
                  <a:pt x="4860925" y="0"/>
                </a:moveTo>
                <a:lnTo>
                  <a:pt x="0" y="0"/>
                </a:lnTo>
                <a:lnTo>
                  <a:pt x="0" y="387400"/>
                </a:lnTo>
                <a:lnTo>
                  <a:pt x="4860925" y="387400"/>
                </a:lnTo>
                <a:lnTo>
                  <a:pt x="4860925" y="0"/>
                </a:lnTo>
                <a:close/>
              </a:path>
            </a:pathLst>
          </a:custGeom>
          <a:solidFill>
            <a:srgbClr val="F0F0F0"/>
          </a:solidFill>
        </p:spPr>
        <p:txBody>
          <a:bodyPr wrap="square" lIns="0" tIns="0" rIns="0" bIns="0" rtlCol="0"/>
          <a:lstStyle/>
          <a:p>
            <a:endParaRPr/>
          </a:p>
        </p:txBody>
      </p:sp>
      <p:sp>
        <p:nvSpPr>
          <p:cNvPr id="23" name="object 23"/>
          <p:cNvSpPr/>
          <p:nvPr/>
        </p:nvSpPr>
        <p:spPr>
          <a:xfrm>
            <a:off x="614172" y="3303142"/>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24" name="object 24"/>
          <p:cNvSpPr/>
          <p:nvPr/>
        </p:nvSpPr>
        <p:spPr>
          <a:xfrm>
            <a:off x="614172" y="3478403"/>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25" name="object 25"/>
          <p:cNvSpPr/>
          <p:nvPr/>
        </p:nvSpPr>
        <p:spPr>
          <a:xfrm>
            <a:off x="614172" y="3653663"/>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26" name="object 26"/>
          <p:cNvSpPr txBox="1"/>
          <p:nvPr/>
        </p:nvSpPr>
        <p:spPr>
          <a:xfrm>
            <a:off x="601472" y="2889227"/>
            <a:ext cx="4700270" cy="949960"/>
          </a:xfrm>
          <a:prstGeom prst="rect">
            <a:avLst/>
          </a:prstGeom>
        </p:spPr>
        <p:txBody>
          <a:bodyPr vert="horz" wrap="square" lIns="0" tIns="111125" rIns="0" bIns="0" rtlCol="0">
            <a:spAutoFit/>
          </a:bodyPr>
          <a:lstStyle/>
          <a:p>
            <a:pPr marL="12700">
              <a:lnSpc>
                <a:spcPct val="100000"/>
              </a:lnSpc>
              <a:spcBef>
                <a:spcPts val="875"/>
              </a:spcBef>
            </a:pPr>
            <a:r>
              <a:rPr sz="1350" spc="-5" dirty="0">
                <a:latin typeface="Arial"/>
                <a:cs typeface="Arial"/>
              </a:rPr>
              <a:t>Tailwater Ditch Checks or Check</a:t>
            </a:r>
            <a:r>
              <a:rPr sz="1350" spc="10" dirty="0">
                <a:latin typeface="Arial"/>
                <a:cs typeface="Arial"/>
              </a:rPr>
              <a:t> </a:t>
            </a:r>
            <a:r>
              <a:rPr sz="1350" spc="-5" dirty="0">
                <a:latin typeface="Arial"/>
                <a:cs typeface="Arial"/>
              </a:rPr>
              <a:t>Dams</a:t>
            </a:r>
            <a:endParaRPr sz="1350">
              <a:latin typeface="Arial"/>
              <a:cs typeface="Arial"/>
            </a:endParaRPr>
          </a:p>
          <a:p>
            <a:pPr marL="12700" marR="5080">
              <a:lnSpc>
                <a:spcPts val="1380"/>
              </a:lnSpc>
              <a:spcBef>
                <a:spcPts val="77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a:t>
            </a:r>
            <a:r>
              <a:rPr sz="1200" spc="-5" dirty="0">
                <a:latin typeface="Times New Roman"/>
                <a:cs typeface="Times New Roman"/>
              </a:rPr>
              <a:t>checks  act as nutrient </a:t>
            </a:r>
            <a:r>
              <a:rPr sz="1200" dirty="0">
                <a:latin typeface="Times New Roman"/>
                <a:cs typeface="Times New Roman"/>
              </a:rPr>
              <a:t>MPs by </a:t>
            </a:r>
            <a:r>
              <a:rPr sz="1200" spc="-5" dirty="0">
                <a:latin typeface="Times New Roman"/>
                <a:cs typeface="Times New Roman"/>
              </a:rPr>
              <a:t>reducing </a:t>
            </a:r>
            <a:r>
              <a:rPr sz="1200" dirty="0">
                <a:latin typeface="Times New Roman"/>
                <a:cs typeface="Times New Roman"/>
              </a:rPr>
              <a:t>and </a:t>
            </a:r>
            <a:r>
              <a:rPr sz="1200" spc="-5" dirty="0">
                <a:latin typeface="Times New Roman"/>
                <a:cs typeface="Times New Roman"/>
              </a:rPr>
              <a:t>preventing </a:t>
            </a:r>
            <a:r>
              <a:rPr sz="1200" dirty="0">
                <a:latin typeface="Times New Roman"/>
                <a:cs typeface="Times New Roman"/>
              </a:rPr>
              <a:t>erosion of soil  </a:t>
            </a:r>
            <a:r>
              <a:rPr sz="1200" spc="-5" dirty="0">
                <a:latin typeface="Times New Roman"/>
                <a:cs typeface="Times New Roman"/>
              </a:rPr>
              <a:t>containingnutrients.</a:t>
            </a:r>
            <a:endParaRPr sz="1200">
              <a:latin typeface="Times New Roman"/>
              <a:cs typeface="Times New Roman"/>
            </a:endParaRPr>
          </a:p>
        </p:txBody>
      </p:sp>
      <p:sp>
        <p:nvSpPr>
          <p:cNvPr id="27" name="object 27"/>
          <p:cNvSpPr/>
          <p:nvPr/>
        </p:nvSpPr>
        <p:spPr>
          <a:xfrm>
            <a:off x="5551296" y="2915666"/>
            <a:ext cx="2221230" cy="1318895"/>
          </a:xfrm>
          <a:custGeom>
            <a:avLst/>
            <a:gdLst/>
            <a:ahLst/>
            <a:cxnLst/>
            <a:rect l="l" t="t" r="r" b="b"/>
            <a:pathLst>
              <a:path w="2221229" h="1318895">
                <a:moveTo>
                  <a:pt x="0" y="1318640"/>
                </a:moveTo>
                <a:lnTo>
                  <a:pt x="2221103" y="1318640"/>
                </a:lnTo>
                <a:lnTo>
                  <a:pt x="2221103" y="0"/>
                </a:lnTo>
                <a:lnTo>
                  <a:pt x="0" y="0"/>
                </a:lnTo>
                <a:lnTo>
                  <a:pt x="0" y="1318640"/>
                </a:lnTo>
                <a:close/>
              </a:path>
            </a:pathLst>
          </a:custGeom>
          <a:solidFill>
            <a:srgbClr val="F0F0F0"/>
          </a:solidFill>
        </p:spPr>
        <p:txBody>
          <a:bodyPr wrap="square" lIns="0" tIns="0" rIns="0" bIns="0" rtlCol="0"/>
          <a:lstStyle/>
          <a:p>
            <a:endParaRPr/>
          </a:p>
        </p:txBody>
      </p:sp>
      <p:sp>
        <p:nvSpPr>
          <p:cNvPr id="28" name="object 28"/>
          <p:cNvSpPr/>
          <p:nvPr/>
        </p:nvSpPr>
        <p:spPr>
          <a:xfrm>
            <a:off x="5645784" y="3011677"/>
            <a:ext cx="1930400" cy="260985"/>
          </a:xfrm>
          <a:custGeom>
            <a:avLst/>
            <a:gdLst/>
            <a:ahLst/>
            <a:cxnLst/>
            <a:rect l="l" t="t" r="r" b="b"/>
            <a:pathLst>
              <a:path w="1930400" h="260985">
                <a:moveTo>
                  <a:pt x="0" y="260985"/>
                </a:moveTo>
                <a:lnTo>
                  <a:pt x="1930018" y="260985"/>
                </a:lnTo>
                <a:lnTo>
                  <a:pt x="1930018" y="0"/>
                </a:lnTo>
                <a:lnTo>
                  <a:pt x="0" y="0"/>
                </a:lnTo>
                <a:lnTo>
                  <a:pt x="0" y="260985"/>
                </a:lnTo>
                <a:close/>
              </a:path>
            </a:pathLst>
          </a:custGeom>
          <a:solidFill>
            <a:srgbClr val="FFFFFF"/>
          </a:solidFill>
        </p:spPr>
        <p:txBody>
          <a:bodyPr wrap="square" lIns="0" tIns="0" rIns="0" bIns="0" rtlCol="0"/>
          <a:lstStyle/>
          <a:p>
            <a:endParaRPr/>
          </a:p>
        </p:txBody>
      </p:sp>
      <p:sp>
        <p:nvSpPr>
          <p:cNvPr id="29" name="object 29"/>
          <p:cNvSpPr/>
          <p:nvPr/>
        </p:nvSpPr>
        <p:spPr>
          <a:xfrm>
            <a:off x="5798184" y="3011754"/>
            <a:ext cx="1701164" cy="260985"/>
          </a:xfrm>
          <a:custGeom>
            <a:avLst/>
            <a:gdLst/>
            <a:ahLst/>
            <a:cxnLst/>
            <a:rect l="l" t="t" r="r" b="b"/>
            <a:pathLst>
              <a:path w="1701165" h="260985">
                <a:moveTo>
                  <a:pt x="1701038" y="0"/>
                </a:moveTo>
                <a:lnTo>
                  <a:pt x="0" y="0"/>
                </a:lnTo>
                <a:lnTo>
                  <a:pt x="0" y="260908"/>
                </a:lnTo>
                <a:lnTo>
                  <a:pt x="1701038" y="260908"/>
                </a:lnTo>
                <a:lnTo>
                  <a:pt x="1701038" y="0"/>
                </a:lnTo>
                <a:close/>
              </a:path>
            </a:pathLst>
          </a:custGeom>
          <a:solidFill>
            <a:srgbClr val="FFFFFF"/>
          </a:solidFill>
        </p:spPr>
        <p:txBody>
          <a:bodyPr wrap="square" lIns="0" tIns="0" rIns="0" bIns="0" rtlCol="0"/>
          <a:lstStyle/>
          <a:p>
            <a:endParaRPr/>
          </a:p>
        </p:txBody>
      </p:sp>
      <p:sp>
        <p:nvSpPr>
          <p:cNvPr id="30" name="object 30"/>
          <p:cNvSpPr/>
          <p:nvPr/>
        </p:nvSpPr>
        <p:spPr>
          <a:xfrm>
            <a:off x="5798311" y="301066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1" name="object 31"/>
          <p:cNvSpPr/>
          <p:nvPr/>
        </p:nvSpPr>
        <p:spPr>
          <a:xfrm>
            <a:off x="5807836" y="3057987"/>
            <a:ext cx="123830" cy="122933"/>
          </a:xfrm>
          <a:prstGeom prst="rect">
            <a:avLst/>
          </a:prstGeom>
          <a:blipFill>
            <a:blip r:embed="rId3" cstate="print"/>
            <a:stretch>
              <a:fillRect/>
            </a:stretch>
          </a:blipFill>
        </p:spPr>
        <p:txBody>
          <a:bodyPr wrap="square" lIns="0" tIns="0" rIns="0" bIns="0" rtlCol="0"/>
          <a:lstStyle/>
          <a:p>
            <a:endParaRPr/>
          </a:p>
        </p:txBody>
      </p:sp>
      <p:sp>
        <p:nvSpPr>
          <p:cNvPr id="32" name="object 32"/>
          <p:cNvSpPr/>
          <p:nvPr/>
        </p:nvSpPr>
        <p:spPr>
          <a:xfrm>
            <a:off x="5645784" y="3443351"/>
            <a:ext cx="1930400" cy="264160"/>
          </a:xfrm>
          <a:custGeom>
            <a:avLst/>
            <a:gdLst/>
            <a:ahLst/>
            <a:cxnLst/>
            <a:rect l="l" t="t" r="r" b="b"/>
            <a:pathLst>
              <a:path w="1930400" h="264160">
                <a:moveTo>
                  <a:pt x="0" y="263651"/>
                </a:moveTo>
                <a:lnTo>
                  <a:pt x="1930018" y="263651"/>
                </a:lnTo>
                <a:lnTo>
                  <a:pt x="1930018" y="0"/>
                </a:lnTo>
                <a:lnTo>
                  <a:pt x="0" y="0"/>
                </a:lnTo>
                <a:lnTo>
                  <a:pt x="0" y="263651"/>
                </a:lnTo>
                <a:close/>
              </a:path>
            </a:pathLst>
          </a:custGeom>
          <a:solidFill>
            <a:srgbClr val="F0F0F0"/>
          </a:solidFill>
        </p:spPr>
        <p:txBody>
          <a:bodyPr wrap="square" lIns="0" tIns="0" rIns="0" bIns="0" rtlCol="0"/>
          <a:lstStyle/>
          <a:p>
            <a:endParaRPr/>
          </a:p>
        </p:txBody>
      </p:sp>
      <p:sp>
        <p:nvSpPr>
          <p:cNvPr id="33" name="object 33"/>
          <p:cNvSpPr/>
          <p:nvPr/>
        </p:nvSpPr>
        <p:spPr>
          <a:xfrm>
            <a:off x="5798184" y="3444875"/>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34" name="object 34"/>
          <p:cNvSpPr/>
          <p:nvPr/>
        </p:nvSpPr>
        <p:spPr>
          <a:xfrm>
            <a:off x="5798311" y="344373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5" name="object 35"/>
          <p:cNvSpPr/>
          <p:nvPr/>
        </p:nvSpPr>
        <p:spPr>
          <a:xfrm>
            <a:off x="5941190" y="344373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6" name="object 36"/>
          <p:cNvSpPr/>
          <p:nvPr/>
        </p:nvSpPr>
        <p:spPr>
          <a:xfrm>
            <a:off x="5807836" y="3491057"/>
            <a:ext cx="123830" cy="122933"/>
          </a:xfrm>
          <a:prstGeom prst="rect">
            <a:avLst/>
          </a:prstGeom>
          <a:blipFill>
            <a:blip r:embed="rId3" cstate="print"/>
            <a:stretch>
              <a:fillRect/>
            </a:stretch>
          </a:blipFill>
        </p:spPr>
        <p:txBody>
          <a:bodyPr wrap="square" lIns="0" tIns="0" rIns="0" bIns="0" rtlCol="0"/>
          <a:lstStyle/>
          <a:p>
            <a:endParaRPr/>
          </a:p>
        </p:txBody>
      </p:sp>
      <p:sp>
        <p:nvSpPr>
          <p:cNvPr id="37" name="object 37"/>
          <p:cNvSpPr/>
          <p:nvPr/>
        </p:nvSpPr>
        <p:spPr>
          <a:xfrm>
            <a:off x="5647309" y="37070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8" name="object 38"/>
          <p:cNvSpPr/>
          <p:nvPr/>
        </p:nvSpPr>
        <p:spPr>
          <a:xfrm>
            <a:off x="5647309" y="336715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39" name="object 39"/>
          <p:cNvSpPr/>
          <p:nvPr/>
        </p:nvSpPr>
        <p:spPr>
          <a:xfrm>
            <a:off x="5645784" y="3877690"/>
            <a:ext cx="1930400" cy="260985"/>
          </a:xfrm>
          <a:custGeom>
            <a:avLst/>
            <a:gdLst/>
            <a:ahLst/>
            <a:cxnLst/>
            <a:rect l="l" t="t" r="r" b="b"/>
            <a:pathLst>
              <a:path w="1930400" h="260985">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40" name="object 40"/>
          <p:cNvSpPr/>
          <p:nvPr/>
        </p:nvSpPr>
        <p:spPr>
          <a:xfrm>
            <a:off x="5798184" y="3877690"/>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41" name="object 41"/>
          <p:cNvSpPr/>
          <p:nvPr/>
        </p:nvSpPr>
        <p:spPr>
          <a:xfrm>
            <a:off x="5798311" y="387616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42" name="object 42"/>
          <p:cNvSpPr/>
          <p:nvPr/>
        </p:nvSpPr>
        <p:spPr>
          <a:xfrm>
            <a:off x="5807836" y="3923493"/>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43" name="object 43"/>
          <p:cNvGraphicFramePr>
            <a:graphicFrameLocks noGrp="1"/>
          </p:cNvGraphicFramePr>
          <p:nvPr/>
        </p:nvGraphicFramePr>
        <p:xfrm>
          <a:off x="5645784" y="2839466"/>
          <a:ext cx="1929764" cy="1375026"/>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6011">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3385">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4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5080" marB="0">
                    <a:solidFill>
                      <a:srgbClr val="FFFFFF"/>
                    </a:solidFill>
                  </a:tcPr>
                </a:tc>
                <a:extLst>
                  <a:ext uri="{0D108BD9-81ED-4DB2-BD59-A6C34878D82A}">
                    <a16:rowId xmlns:a16="http://schemas.microsoft.com/office/drawing/2014/main" val="10001"/>
                  </a:ext>
                </a:extLst>
              </a:tr>
              <a:tr h="94868">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7759">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solidFill>
                      <a:srgbClr val="F0F0F0"/>
                    </a:solidFill>
                  </a:tcPr>
                </a:tc>
                <a:extLst>
                  <a:ext uri="{0D108BD9-81ED-4DB2-BD59-A6C34878D82A}">
                    <a16:rowId xmlns:a16="http://schemas.microsoft.com/office/drawing/2014/main" val="10003"/>
                  </a:ext>
                </a:extLst>
              </a:tr>
              <a:tr h="413003">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35"/>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4445" marB="0">
                    <a:solidFill>
                      <a:srgbClr val="FFFFFF"/>
                    </a:solidFill>
                  </a:tcPr>
                </a:tc>
                <a:extLst>
                  <a:ext uri="{0D108BD9-81ED-4DB2-BD59-A6C34878D82A}">
                    <a16:rowId xmlns:a16="http://schemas.microsoft.com/office/drawing/2014/main" val="10004"/>
                  </a:ext>
                </a:extLst>
              </a:tr>
            </a:tbl>
          </a:graphicData>
        </a:graphic>
      </p:graphicFrame>
      <p:sp>
        <p:nvSpPr>
          <p:cNvPr id="44" name="object 44"/>
          <p:cNvSpPr/>
          <p:nvPr/>
        </p:nvSpPr>
        <p:spPr>
          <a:xfrm>
            <a:off x="466344" y="2839466"/>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45" name="object 45"/>
          <p:cNvSpPr/>
          <p:nvPr/>
        </p:nvSpPr>
        <p:spPr>
          <a:xfrm>
            <a:off x="5551296" y="2839466"/>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6" name="object 46"/>
          <p:cNvSpPr/>
          <p:nvPr/>
        </p:nvSpPr>
        <p:spPr>
          <a:xfrm>
            <a:off x="461772" y="423430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47" name="object 47"/>
          <p:cNvSpPr/>
          <p:nvPr/>
        </p:nvSpPr>
        <p:spPr>
          <a:xfrm>
            <a:off x="5551296" y="423430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48" name="object 48"/>
          <p:cNvSpPr txBox="1"/>
          <p:nvPr/>
        </p:nvSpPr>
        <p:spPr>
          <a:xfrm>
            <a:off x="601472" y="4360699"/>
            <a:ext cx="4785360" cy="948690"/>
          </a:xfrm>
          <a:prstGeom prst="rect">
            <a:avLst/>
          </a:prstGeom>
        </p:spPr>
        <p:txBody>
          <a:bodyPr vert="horz" wrap="square" lIns="0" tIns="110489" rIns="0" bIns="0" rtlCol="0">
            <a:spAutoFit/>
          </a:bodyPr>
          <a:lstStyle/>
          <a:p>
            <a:pPr marL="12700" algn="just">
              <a:lnSpc>
                <a:spcPct val="100000"/>
              </a:lnSpc>
              <a:spcBef>
                <a:spcPts val="869"/>
              </a:spcBef>
            </a:pPr>
            <a:r>
              <a:rPr sz="1350" dirty="0">
                <a:latin typeface="Arial"/>
                <a:cs typeface="Arial"/>
              </a:rPr>
              <a:t>Field </a:t>
            </a:r>
            <a:r>
              <a:rPr sz="1350" spc="-5" dirty="0">
                <a:latin typeface="Arial"/>
                <a:cs typeface="Arial"/>
              </a:rPr>
              <a:t>to Tailditch</a:t>
            </a:r>
            <a:r>
              <a:rPr sz="1350" dirty="0">
                <a:latin typeface="Arial"/>
                <a:cs typeface="Arial"/>
              </a:rPr>
              <a:t> </a:t>
            </a:r>
            <a:r>
              <a:rPr sz="1350" spc="-5" dirty="0">
                <a:latin typeface="Arial"/>
                <a:cs typeface="Arial"/>
              </a:rPr>
              <a:t>Transition</a:t>
            </a:r>
            <a:endParaRPr sz="1350">
              <a:latin typeface="Arial"/>
              <a:cs typeface="Arial"/>
            </a:endParaRPr>
          </a:p>
          <a:p>
            <a:pPr marL="12700" marR="5080" algn="just">
              <a:lnSpc>
                <a:spcPts val="1380"/>
              </a:lnSpc>
              <a:spcBef>
                <a:spcPts val="77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describedin"Sediment Management Practices" section. </a:t>
            </a:r>
            <a:r>
              <a:rPr sz="1200" dirty="0">
                <a:latin typeface="Times New Roman"/>
                <a:cs typeface="Times New Roman"/>
              </a:rPr>
              <a:t>The </a:t>
            </a:r>
            <a:r>
              <a:rPr sz="1200" spc="-5" dirty="0">
                <a:latin typeface="Times New Roman"/>
                <a:cs typeface="Times New Roman"/>
              </a:rPr>
              <a:t>spillways  act as nutrient </a:t>
            </a:r>
            <a:r>
              <a:rPr sz="1200" dirty="0">
                <a:latin typeface="Times New Roman"/>
                <a:cs typeface="Times New Roman"/>
              </a:rPr>
              <a:t>MPs by </a:t>
            </a:r>
            <a:r>
              <a:rPr sz="1200" spc="-5" dirty="0">
                <a:latin typeface="Times New Roman"/>
                <a:cs typeface="Times New Roman"/>
              </a:rPr>
              <a:t>reducing </a:t>
            </a:r>
            <a:r>
              <a:rPr sz="1200" dirty="0">
                <a:latin typeface="Times New Roman"/>
                <a:cs typeface="Times New Roman"/>
              </a:rPr>
              <a:t>and </a:t>
            </a:r>
            <a:r>
              <a:rPr sz="1200" spc="-5" dirty="0">
                <a:latin typeface="Times New Roman"/>
                <a:cs typeface="Times New Roman"/>
              </a:rPr>
              <a:t>preventing </a:t>
            </a:r>
            <a:r>
              <a:rPr sz="1200" dirty="0">
                <a:latin typeface="Times New Roman"/>
                <a:cs typeface="Times New Roman"/>
              </a:rPr>
              <a:t>erosion of </a:t>
            </a:r>
            <a:r>
              <a:rPr sz="1200" spc="-5" dirty="0">
                <a:latin typeface="Times New Roman"/>
                <a:cs typeface="Times New Roman"/>
              </a:rPr>
              <a:t>nutrient-laden </a:t>
            </a:r>
            <a:r>
              <a:rPr sz="1200" dirty="0">
                <a:latin typeface="Times New Roman"/>
                <a:cs typeface="Times New Roman"/>
              </a:rPr>
              <a:t>soils  </a:t>
            </a:r>
            <a:r>
              <a:rPr sz="1200" spc="-5" dirty="0">
                <a:latin typeface="Times New Roman"/>
                <a:cs typeface="Times New Roman"/>
              </a:rPr>
              <a:t>from </a:t>
            </a:r>
            <a:r>
              <a:rPr sz="1200" dirty="0">
                <a:latin typeface="Times New Roman"/>
                <a:cs typeface="Times New Roman"/>
              </a:rPr>
              <a:t>the </a:t>
            </a:r>
            <a:r>
              <a:rPr sz="1200" spc="-5" dirty="0">
                <a:latin typeface="Times New Roman"/>
                <a:cs typeface="Times New Roman"/>
              </a:rPr>
              <a:t>tailwater</a:t>
            </a:r>
            <a:r>
              <a:rPr sz="1200" spc="-15" dirty="0">
                <a:latin typeface="Times New Roman"/>
                <a:cs typeface="Times New Roman"/>
              </a:rPr>
              <a:t> </a:t>
            </a:r>
            <a:r>
              <a:rPr sz="1200" spc="-5" dirty="0">
                <a:latin typeface="Times New Roman"/>
                <a:cs typeface="Times New Roman"/>
              </a:rPr>
              <a:t>ditch.</a:t>
            </a:r>
            <a:endParaRPr sz="1200">
              <a:latin typeface="Times New Roman"/>
              <a:cs typeface="Times New Roman"/>
            </a:endParaRPr>
          </a:p>
        </p:txBody>
      </p:sp>
      <p:sp>
        <p:nvSpPr>
          <p:cNvPr id="49" name="object 49"/>
          <p:cNvSpPr/>
          <p:nvPr/>
        </p:nvSpPr>
        <p:spPr>
          <a:xfrm>
            <a:off x="5807836" y="4528647"/>
            <a:ext cx="123830" cy="122933"/>
          </a:xfrm>
          <a:prstGeom prst="rect">
            <a:avLst/>
          </a:prstGeom>
          <a:blipFill>
            <a:blip r:embed="rId2" cstate="print"/>
            <a:stretch>
              <a:fillRect/>
            </a:stretch>
          </a:blipFill>
        </p:spPr>
        <p:txBody>
          <a:bodyPr wrap="square" lIns="0" tIns="0" rIns="0" bIns="0" rtlCol="0"/>
          <a:lstStyle/>
          <a:p>
            <a:endParaRPr/>
          </a:p>
        </p:txBody>
      </p:sp>
      <p:sp>
        <p:nvSpPr>
          <p:cNvPr id="50" name="object 50"/>
          <p:cNvSpPr txBox="1"/>
          <p:nvPr/>
        </p:nvSpPr>
        <p:spPr>
          <a:xfrm>
            <a:off x="6043421" y="4544695"/>
            <a:ext cx="5346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a:t>
            </a:r>
            <a:r>
              <a:rPr sz="1200" spc="5" dirty="0">
                <a:latin typeface="Times New Roman"/>
                <a:cs typeface="Times New Roman"/>
              </a:rPr>
              <a:t>t</a:t>
            </a:r>
            <a:r>
              <a:rPr sz="1200" dirty="0">
                <a:latin typeface="Times New Roman"/>
                <a:cs typeface="Times New Roman"/>
              </a:rPr>
              <a:t>ing</a:t>
            </a:r>
            <a:endParaRPr sz="1200">
              <a:latin typeface="Times New Roman"/>
              <a:cs typeface="Times New Roman"/>
            </a:endParaRPr>
          </a:p>
        </p:txBody>
      </p:sp>
      <p:sp>
        <p:nvSpPr>
          <p:cNvPr id="51" name="object 51"/>
          <p:cNvSpPr/>
          <p:nvPr/>
        </p:nvSpPr>
        <p:spPr>
          <a:xfrm>
            <a:off x="5645784" y="4914010"/>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52" name="object 52"/>
          <p:cNvSpPr/>
          <p:nvPr/>
        </p:nvSpPr>
        <p:spPr>
          <a:xfrm>
            <a:off x="5798184" y="4915534"/>
            <a:ext cx="1701164" cy="260985"/>
          </a:xfrm>
          <a:custGeom>
            <a:avLst/>
            <a:gdLst/>
            <a:ahLst/>
            <a:cxnLst/>
            <a:rect l="l" t="t" r="r" b="b"/>
            <a:pathLst>
              <a:path w="1701165" h="260985">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53" name="object 53"/>
          <p:cNvSpPr/>
          <p:nvPr/>
        </p:nvSpPr>
        <p:spPr>
          <a:xfrm>
            <a:off x="5798311" y="491439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54" name="object 54"/>
          <p:cNvSpPr/>
          <p:nvPr/>
        </p:nvSpPr>
        <p:spPr>
          <a:xfrm>
            <a:off x="5941190" y="491439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55" name="object 55"/>
          <p:cNvSpPr/>
          <p:nvPr/>
        </p:nvSpPr>
        <p:spPr>
          <a:xfrm>
            <a:off x="5807836" y="4961718"/>
            <a:ext cx="123830" cy="122933"/>
          </a:xfrm>
          <a:prstGeom prst="rect">
            <a:avLst/>
          </a:prstGeom>
          <a:blipFill>
            <a:blip r:embed="rId3" cstate="print"/>
            <a:stretch>
              <a:fillRect/>
            </a:stretch>
          </a:blipFill>
        </p:spPr>
        <p:txBody>
          <a:bodyPr wrap="square" lIns="0" tIns="0" rIns="0" bIns="0" rtlCol="0"/>
          <a:lstStyle/>
          <a:p>
            <a:endParaRPr/>
          </a:p>
        </p:txBody>
      </p:sp>
      <p:sp>
        <p:nvSpPr>
          <p:cNvPr id="56" name="object 56"/>
          <p:cNvSpPr txBox="1"/>
          <p:nvPr/>
        </p:nvSpPr>
        <p:spPr>
          <a:xfrm>
            <a:off x="6043421" y="4977510"/>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57" name="object 57"/>
          <p:cNvSpPr/>
          <p:nvPr/>
        </p:nvSpPr>
        <p:spPr>
          <a:xfrm>
            <a:off x="5647309" y="517613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8" name="object 58"/>
          <p:cNvSpPr/>
          <p:nvPr/>
        </p:nvSpPr>
        <p:spPr>
          <a:xfrm>
            <a:off x="5647309" y="483781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59" name="object 59"/>
          <p:cNvSpPr/>
          <p:nvPr/>
        </p:nvSpPr>
        <p:spPr>
          <a:xfrm>
            <a:off x="5807836" y="5394152"/>
            <a:ext cx="123830" cy="122933"/>
          </a:xfrm>
          <a:prstGeom prst="rect">
            <a:avLst/>
          </a:prstGeom>
          <a:blipFill>
            <a:blip r:embed="rId2" cstate="print"/>
            <a:stretch>
              <a:fillRect/>
            </a:stretch>
          </a:blipFill>
        </p:spPr>
        <p:txBody>
          <a:bodyPr wrap="square" lIns="0" tIns="0" rIns="0" bIns="0" rtlCol="0"/>
          <a:lstStyle/>
          <a:p>
            <a:endParaRPr/>
          </a:p>
        </p:txBody>
      </p:sp>
      <p:sp>
        <p:nvSpPr>
          <p:cNvPr id="60" name="object 60"/>
          <p:cNvSpPr/>
          <p:nvPr/>
        </p:nvSpPr>
        <p:spPr>
          <a:xfrm>
            <a:off x="466344" y="5857621"/>
            <a:ext cx="5085080" cy="1318260"/>
          </a:xfrm>
          <a:custGeom>
            <a:avLst/>
            <a:gdLst/>
            <a:ahLst/>
            <a:cxnLst/>
            <a:rect l="l" t="t" r="r" b="b"/>
            <a:pathLst>
              <a:path w="5085080" h="1318259">
                <a:moveTo>
                  <a:pt x="0" y="1318259"/>
                </a:moveTo>
                <a:lnTo>
                  <a:pt x="5084953" y="1318259"/>
                </a:lnTo>
                <a:lnTo>
                  <a:pt x="5084953" y="0"/>
                </a:lnTo>
                <a:lnTo>
                  <a:pt x="0" y="0"/>
                </a:lnTo>
                <a:lnTo>
                  <a:pt x="0" y="1318259"/>
                </a:lnTo>
                <a:close/>
              </a:path>
            </a:pathLst>
          </a:custGeom>
          <a:solidFill>
            <a:srgbClr val="F0F0F0"/>
          </a:solidFill>
        </p:spPr>
        <p:txBody>
          <a:bodyPr wrap="square" lIns="0" tIns="0" rIns="0" bIns="0" rtlCol="0"/>
          <a:lstStyle/>
          <a:p>
            <a:endParaRPr/>
          </a:p>
        </p:txBody>
      </p:sp>
      <p:sp>
        <p:nvSpPr>
          <p:cNvPr id="61" name="object 61"/>
          <p:cNvSpPr/>
          <p:nvPr/>
        </p:nvSpPr>
        <p:spPr>
          <a:xfrm>
            <a:off x="614172" y="5857621"/>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62" name="object 62"/>
          <p:cNvSpPr/>
          <p:nvPr/>
        </p:nvSpPr>
        <p:spPr>
          <a:xfrm>
            <a:off x="614172" y="6244716"/>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3" name="object 63"/>
          <p:cNvSpPr/>
          <p:nvPr/>
        </p:nvSpPr>
        <p:spPr>
          <a:xfrm>
            <a:off x="614172" y="6419977"/>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4" name="object 64"/>
          <p:cNvSpPr/>
          <p:nvPr/>
        </p:nvSpPr>
        <p:spPr>
          <a:xfrm>
            <a:off x="614172" y="6595236"/>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5" name="object 65"/>
          <p:cNvSpPr txBox="1"/>
          <p:nvPr/>
        </p:nvSpPr>
        <p:spPr>
          <a:xfrm>
            <a:off x="601472" y="5410580"/>
            <a:ext cx="5730240" cy="1369695"/>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gn="just">
              <a:lnSpc>
                <a:spcPct val="100000"/>
              </a:lnSpc>
              <a:spcBef>
                <a:spcPts val="1150"/>
              </a:spcBef>
            </a:pPr>
            <a:r>
              <a:rPr sz="1350" spc="-5" dirty="0">
                <a:latin typeface="Arial"/>
                <a:cs typeface="Arial"/>
              </a:rPr>
              <a:t>Furrow Dikes (also known as "CTaps")</a:t>
            </a:r>
            <a:endParaRPr sz="1350">
              <a:latin typeface="Arial"/>
              <a:cs typeface="Arial"/>
            </a:endParaRPr>
          </a:p>
          <a:p>
            <a:pPr marL="12700" marR="963294" algn="just">
              <a:lnSpc>
                <a:spcPts val="1380"/>
              </a:lnSpc>
              <a:spcBef>
                <a:spcPts val="77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a:t>
            </a:r>
            <a:r>
              <a:rPr sz="1200" spc="5" dirty="0">
                <a:latin typeface="Times New Roman"/>
                <a:cs typeface="Times New Roman"/>
              </a:rPr>
              <a:t>C-Taps  </a:t>
            </a:r>
            <a:r>
              <a:rPr sz="1200" spc="-5" dirty="0">
                <a:latin typeface="Times New Roman"/>
                <a:cs typeface="Times New Roman"/>
              </a:rPr>
              <a:t>act as nutrient </a:t>
            </a:r>
            <a:r>
              <a:rPr sz="1200" dirty="0">
                <a:latin typeface="Times New Roman"/>
                <a:cs typeface="Times New Roman"/>
              </a:rPr>
              <a:t>MPs by </a:t>
            </a:r>
            <a:r>
              <a:rPr sz="1200" spc="-5" dirty="0">
                <a:latin typeface="Times New Roman"/>
                <a:cs typeface="Times New Roman"/>
              </a:rPr>
              <a:t>reducing </a:t>
            </a:r>
            <a:r>
              <a:rPr sz="1200" dirty="0">
                <a:latin typeface="Times New Roman"/>
                <a:cs typeface="Times New Roman"/>
              </a:rPr>
              <a:t>and </a:t>
            </a:r>
            <a:r>
              <a:rPr sz="1200" spc="-5" dirty="0">
                <a:latin typeface="Times New Roman"/>
                <a:cs typeface="Times New Roman"/>
              </a:rPr>
              <a:t>preventing </a:t>
            </a:r>
            <a:r>
              <a:rPr sz="1200" dirty="0">
                <a:latin typeface="Times New Roman"/>
                <a:cs typeface="Times New Roman"/>
              </a:rPr>
              <a:t>erosion of </a:t>
            </a:r>
            <a:r>
              <a:rPr sz="1200" spc="-5" dirty="0">
                <a:latin typeface="Times New Roman"/>
                <a:cs typeface="Times New Roman"/>
              </a:rPr>
              <a:t>nutrient-laden </a:t>
            </a:r>
            <a:r>
              <a:rPr sz="1200" dirty="0">
                <a:latin typeface="Times New Roman"/>
                <a:cs typeface="Times New Roman"/>
              </a:rPr>
              <a:t>soils  </a:t>
            </a:r>
            <a:r>
              <a:rPr sz="1200" spc="-5" dirty="0">
                <a:latin typeface="Times New Roman"/>
                <a:cs typeface="Times New Roman"/>
              </a:rPr>
              <a:t>from </a:t>
            </a:r>
            <a:r>
              <a:rPr sz="1200" dirty="0">
                <a:latin typeface="Times New Roman"/>
                <a:cs typeface="Times New Roman"/>
              </a:rPr>
              <a:t>the </a:t>
            </a:r>
            <a:r>
              <a:rPr sz="1200" spc="-5" dirty="0">
                <a:latin typeface="Times New Roman"/>
                <a:cs typeface="Times New Roman"/>
              </a:rPr>
              <a:t>tailwater</a:t>
            </a:r>
            <a:r>
              <a:rPr sz="1200" spc="-15" dirty="0">
                <a:latin typeface="Times New Roman"/>
                <a:cs typeface="Times New Roman"/>
              </a:rPr>
              <a:t> </a:t>
            </a:r>
            <a:r>
              <a:rPr sz="1200" spc="-5" dirty="0">
                <a:latin typeface="Times New Roman"/>
                <a:cs typeface="Times New Roman"/>
              </a:rPr>
              <a:t>ditch.</a:t>
            </a:r>
            <a:endParaRPr sz="1200">
              <a:latin typeface="Times New Roman"/>
              <a:cs typeface="Times New Roman"/>
            </a:endParaRPr>
          </a:p>
        </p:txBody>
      </p:sp>
      <p:sp>
        <p:nvSpPr>
          <p:cNvPr id="66" name="object 66"/>
          <p:cNvSpPr/>
          <p:nvPr/>
        </p:nvSpPr>
        <p:spPr>
          <a:xfrm>
            <a:off x="5551296" y="5857621"/>
            <a:ext cx="2221230" cy="1318260"/>
          </a:xfrm>
          <a:custGeom>
            <a:avLst/>
            <a:gdLst/>
            <a:ahLst/>
            <a:cxnLst/>
            <a:rect l="l" t="t" r="r" b="b"/>
            <a:pathLst>
              <a:path w="2221229" h="1318259">
                <a:moveTo>
                  <a:pt x="0" y="1318259"/>
                </a:moveTo>
                <a:lnTo>
                  <a:pt x="2221103" y="1318259"/>
                </a:lnTo>
                <a:lnTo>
                  <a:pt x="2221103" y="0"/>
                </a:lnTo>
                <a:lnTo>
                  <a:pt x="0" y="0"/>
                </a:lnTo>
                <a:lnTo>
                  <a:pt x="0" y="1318259"/>
                </a:lnTo>
                <a:close/>
              </a:path>
            </a:pathLst>
          </a:custGeom>
          <a:solidFill>
            <a:srgbClr val="F0F0F0"/>
          </a:solidFill>
        </p:spPr>
        <p:txBody>
          <a:bodyPr wrap="square" lIns="0" tIns="0" rIns="0" bIns="0" rtlCol="0"/>
          <a:lstStyle/>
          <a:p>
            <a:endParaRPr/>
          </a:p>
        </p:txBody>
      </p:sp>
      <p:sp>
        <p:nvSpPr>
          <p:cNvPr id="67" name="object 67"/>
          <p:cNvSpPr/>
          <p:nvPr/>
        </p:nvSpPr>
        <p:spPr>
          <a:xfrm>
            <a:off x="5645784" y="5953633"/>
            <a:ext cx="1930400" cy="260985"/>
          </a:xfrm>
          <a:custGeom>
            <a:avLst/>
            <a:gdLst/>
            <a:ahLst/>
            <a:cxnLst/>
            <a:rect l="l" t="t" r="r" b="b"/>
            <a:pathLst>
              <a:path w="1930400" h="260985">
                <a:moveTo>
                  <a:pt x="0" y="260603"/>
                </a:moveTo>
                <a:lnTo>
                  <a:pt x="1930018" y="260603"/>
                </a:lnTo>
                <a:lnTo>
                  <a:pt x="1930018" y="0"/>
                </a:lnTo>
                <a:lnTo>
                  <a:pt x="0" y="0"/>
                </a:lnTo>
                <a:lnTo>
                  <a:pt x="0" y="260603"/>
                </a:lnTo>
                <a:close/>
              </a:path>
            </a:pathLst>
          </a:custGeom>
          <a:solidFill>
            <a:srgbClr val="FFFFFF"/>
          </a:solidFill>
        </p:spPr>
        <p:txBody>
          <a:bodyPr wrap="square" lIns="0" tIns="0" rIns="0" bIns="0" rtlCol="0"/>
          <a:lstStyle/>
          <a:p>
            <a:endParaRPr/>
          </a:p>
        </p:txBody>
      </p:sp>
      <p:sp>
        <p:nvSpPr>
          <p:cNvPr id="68" name="object 68"/>
          <p:cNvSpPr/>
          <p:nvPr/>
        </p:nvSpPr>
        <p:spPr>
          <a:xfrm>
            <a:off x="5798184" y="5952109"/>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9" name="object 69"/>
          <p:cNvSpPr/>
          <p:nvPr/>
        </p:nvSpPr>
        <p:spPr>
          <a:xfrm>
            <a:off x="5798311" y="595198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0" name="object 70"/>
          <p:cNvSpPr/>
          <p:nvPr/>
        </p:nvSpPr>
        <p:spPr>
          <a:xfrm>
            <a:off x="5807836" y="5999307"/>
            <a:ext cx="123830" cy="122933"/>
          </a:xfrm>
          <a:prstGeom prst="rect">
            <a:avLst/>
          </a:prstGeom>
          <a:blipFill>
            <a:blip r:embed="rId3" cstate="print"/>
            <a:stretch>
              <a:fillRect/>
            </a:stretch>
          </a:blipFill>
        </p:spPr>
        <p:txBody>
          <a:bodyPr wrap="square" lIns="0" tIns="0" rIns="0" bIns="0" rtlCol="0"/>
          <a:lstStyle/>
          <a:p>
            <a:endParaRPr/>
          </a:p>
        </p:txBody>
      </p:sp>
      <p:sp>
        <p:nvSpPr>
          <p:cNvPr id="71" name="object 71"/>
          <p:cNvSpPr/>
          <p:nvPr/>
        </p:nvSpPr>
        <p:spPr>
          <a:xfrm>
            <a:off x="5645784" y="6384925"/>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2" name="object 72"/>
          <p:cNvSpPr/>
          <p:nvPr/>
        </p:nvSpPr>
        <p:spPr>
          <a:xfrm>
            <a:off x="5798184" y="6384925"/>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3" name="object 73"/>
          <p:cNvSpPr/>
          <p:nvPr/>
        </p:nvSpPr>
        <p:spPr>
          <a:xfrm>
            <a:off x="5798311" y="638505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74" name="object 74"/>
          <p:cNvSpPr/>
          <p:nvPr/>
        </p:nvSpPr>
        <p:spPr>
          <a:xfrm>
            <a:off x="5941190" y="638505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75" name="object 75"/>
          <p:cNvSpPr/>
          <p:nvPr/>
        </p:nvSpPr>
        <p:spPr>
          <a:xfrm>
            <a:off x="5807836" y="6432377"/>
            <a:ext cx="123830" cy="122933"/>
          </a:xfrm>
          <a:prstGeom prst="rect">
            <a:avLst/>
          </a:prstGeom>
          <a:blipFill>
            <a:blip r:embed="rId4" cstate="print"/>
            <a:stretch>
              <a:fillRect/>
            </a:stretch>
          </a:blipFill>
        </p:spPr>
        <p:txBody>
          <a:bodyPr wrap="square" lIns="0" tIns="0" rIns="0" bIns="0" rtlCol="0"/>
          <a:lstStyle/>
          <a:p>
            <a:endParaRPr/>
          </a:p>
        </p:txBody>
      </p:sp>
      <p:sp>
        <p:nvSpPr>
          <p:cNvPr id="76" name="object 76"/>
          <p:cNvSpPr/>
          <p:nvPr/>
        </p:nvSpPr>
        <p:spPr>
          <a:xfrm>
            <a:off x="5647309" y="664705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7" name="object 77"/>
          <p:cNvSpPr/>
          <p:nvPr/>
        </p:nvSpPr>
        <p:spPr>
          <a:xfrm>
            <a:off x="5647309" y="630872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8" name="object 78"/>
          <p:cNvSpPr/>
          <p:nvPr/>
        </p:nvSpPr>
        <p:spPr>
          <a:xfrm>
            <a:off x="5645784" y="6817741"/>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79" name="object 79"/>
          <p:cNvSpPr/>
          <p:nvPr/>
        </p:nvSpPr>
        <p:spPr>
          <a:xfrm>
            <a:off x="5798184" y="6819265"/>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80" name="object 80"/>
          <p:cNvSpPr/>
          <p:nvPr/>
        </p:nvSpPr>
        <p:spPr>
          <a:xfrm>
            <a:off x="5798311" y="681748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81" name="object 81"/>
          <p:cNvSpPr/>
          <p:nvPr/>
        </p:nvSpPr>
        <p:spPr>
          <a:xfrm>
            <a:off x="5807836" y="6864812"/>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82" name="object 82"/>
          <p:cNvGraphicFramePr>
            <a:graphicFrameLocks noGrp="1"/>
          </p:cNvGraphicFramePr>
          <p:nvPr/>
        </p:nvGraphicFramePr>
        <p:xfrm>
          <a:off x="5645784" y="5781421"/>
          <a:ext cx="1929764" cy="1374644"/>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4487">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1"/>
                  </a:ext>
                </a:extLst>
              </a:tr>
              <a:tr h="94614">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489">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solidFill>
                      <a:srgbClr val="F0F0F0"/>
                    </a:solidFill>
                  </a:tcPr>
                </a:tc>
                <a:extLst>
                  <a:ext uri="{0D108BD9-81ED-4DB2-BD59-A6C34878D82A}">
                    <a16:rowId xmlns:a16="http://schemas.microsoft.com/office/drawing/2014/main" val="10003"/>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83" name="object 83"/>
          <p:cNvSpPr/>
          <p:nvPr/>
        </p:nvSpPr>
        <p:spPr>
          <a:xfrm>
            <a:off x="466344" y="5781421"/>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84" name="object 84"/>
          <p:cNvSpPr/>
          <p:nvPr/>
        </p:nvSpPr>
        <p:spPr>
          <a:xfrm>
            <a:off x="5551296" y="5781421"/>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5" name="object 85"/>
          <p:cNvSpPr/>
          <p:nvPr/>
        </p:nvSpPr>
        <p:spPr>
          <a:xfrm>
            <a:off x="461772" y="7175881"/>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86" name="object 86"/>
          <p:cNvSpPr/>
          <p:nvPr/>
        </p:nvSpPr>
        <p:spPr>
          <a:xfrm>
            <a:off x="5551296" y="7175881"/>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7" name="object 87"/>
          <p:cNvSpPr txBox="1"/>
          <p:nvPr/>
        </p:nvSpPr>
        <p:spPr>
          <a:xfrm>
            <a:off x="601472" y="7301842"/>
            <a:ext cx="4820920" cy="949960"/>
          </a:xfrm>
          <a:prstGeom prst="rect">
            <a:avLst/>
          </a:prstGeom>
        </p:spPr>
        <p:txBody>
          <a:bodyPr vert="horz" wrap="square" lIns="0" tIns="111125" rIns="0" bIns="0" rtlCol="0">
            <a:spAutoFit/>
          </a:bodyPr>
          <a:lstStyle/>
          <a:p>
            <a:pPr marL="12700">
              <a:lnSpc>
                <a:spcPct val="100000"/>
              </a:lnSpc>
              <a:spcBef>
                <a:spcPts val="875"/>
              </a:spcBef>
            </a:pPr>
            <a:r>
              <a:rPr sz="1350" dirty="0">
                <a:latin typeface="Arial"/>
                <a:cs typeface="Arial"/>
              </a:rPr>
              <a:t>Filter</a:t>
            </a:r>
            <a:r>
              <a:rPr sz="1350" spc="-5" dirty="0">
                <a:latin typeface="Arial"/>
                <a:cs typeface="Arial"/>
              </a:rPr>
              <a:t> Strips</a:t>
            </a:r>
            <a:endParaRPr sz="1350">
              <a:latin typeface="Arial"/>
              <a:cs typeface="Arial"/>
            </a:endParaRPr>
          </a:p>
          <a:p>
            <a:pPr marL="12700" marR="5080">
              <a:lnSpc>
                <a:spcPts val="1380"/>
              </a:lnSpc>
              <a:spcBef>
                <a:spcPts val="77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filter  </a:t>
            </a:r>
            <a:r>
              <a:rPr sz="1200" spc="-5" dirty="0">
                <a:latin typeface="Times New Roman"/>
                <a:cs typeface="Times New Roman"/>
              </a:rPr>
              <a:t>strips act as nutrient </a:t>
            </a:r>
            <a:r>
              <a:rPr sz="1200" dirty="0">
                <a:latin typeface="Times New Roman"/>
                <a:cs typeface="Times New Roman"/>
              </a:rPr>
              <a:t>MPs by </a:t>
            </a:r>
            <a:r>
              <a:rPr sz="1200" spc="-5" dirty="0">
                <a:latin typeface="Times New Roman"/>
                <a:cs typeface="Times New Roman"/>
              </a:rPr>
              <a:t>reducing </a:t>
            </a:r>
            <a:r>
              <a:rPr sz="1200" dirty="0">
                <a:latin typeface="Times New Roman"/>
                <a:cs typeface="Times New Roman"/>
              </a:rPr>
              <a:t>and preventing </a:t>
            </a:r>
            <a:r>
              <a:rPr sz="1200" spc="-5" dirty="0">
                <a:latin typeface="Times New Roman"/>
                <a:cs typeface="Times New Roman"/>
              </a:rPr>
              <a:t>erosion </a:t>
            </a:r>
            <a:r>
              <a:rPr sz="1200" dirty="0">
                <a:latin typeface="Times New Roman"/>
                <a:cs typeface="Times New Roman"/>
              </a:rPr>
              <a:t>of nutrient-laden  </a:t>
            </a:r>
            <a:r>
              <a:rPr sz="1200" spc="-5" dirty="0">
                <a:latin typeface="Times New Roman"/>
                <a:cs typeface="Times New Roman"/>
              </a:rPr>
              <a:t>soils from </a:t>
            </a:r>
            <a:r>
              <a:rPr sz="1200" dirty="0">
                <a:latin typeface="Times New Roman"/>
                <a:cs typeface="Times New Roman"/>
              </a:rPr>
              <a:t>the </a:t>
            </a:r>
            <a:r>
              <a:rPr sz="1200" spc="-5" dirty="0">
                <a:latin typeface="Times New Roman"/>
                <a:cs typeface="Times New Roman"/>
              </a:rPr>
              <a:t>tailwater</a:t>
            </a:r>
            <a:r>
              <a:rPr sz="1200" spc="-10" dirty="0">
                <a:latin typeface="Times New Roman"/>
                <a:cs typeface="Times New Roman"/>
              </a:rPr>
              <a:t> </a:t>
            </a:r>
            <a:r>
              <a:rPr sz="1200" dirty="0">
                <a:latin typeface="Times New Roman"/>
                <a:cs typeface="Times New Roman"/>
              </a:rPr>
              <a:t>ditch.</a:t>
            </a:r>
            <a:endParaRPr sz="1200">
              <a:latin typeface="Times New Roman"/>
              <a:cs typeface="Times New Roman"/>
            </a:endParaRPr>
          </a:p>
        </p:txBody>
      </p:sp>
      <p:sp>
        <p:nvSpPr>
          <p:cNvPr id="88" name="object 88"/>
          <p:cNvSpPr/>
          <p:nvPr/>
        </p:nvSpPr>
        <p:spPr>
          <a:xfrm>
            <a:off x="5807836" y="7469968"/>
            <a:ext cx="123830" cy="122933"/>
          </a:xfrm>
          <a:prstGeom prst="rect">
            <a:avLst/>
          </a:prstGeom>
          <a:blipFill>
            <a:blip r:embed="rId2" cstate="print"/>
            <a:stretch>
              <a:fillRect/>
            </a:stretch>
          </a:blipFill>
        </p:spPr>
        <p:txBody>
          <a:bodyPr wrap="square" lIns="0" tIns="0" rIns="0" bIns="0" rtlCol="0"/>
          <a:lstStyle/>
          <a:p>
            <a:endParaRPr/>
          </a:p>
        </p:txBody>
      </p:sp>
      <p:sp>
        <p:nvSpPr>
          <p:cNvPr id="89" name="object 89"/>
          <p:cNvSpPr txBox="1"/>
          <p:nvPr/>
        </p:nvSpPr>
        <p:spPr>
          <a:xfrm>
            <a:off x="6043421" y="7486650"/>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90" name="object 90"/>
          <p:cNvSpPr/>
          <p:nvPr/>
        </p:nvSpPr>
        <p:spPr>
          <a:xfrm>
            <a:off x="5645784" y="7855966"/>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91" name="object 91"/>
          <p:cNvSpPr/>
          <p:nvPr/>
        </p:nvSpPr>
        <p:spPr>
          <a:xfrm>
            <a:off x="5798184" y="7855966"/>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0F0F0"/>
          </a:solidFill>
        </p:spPr>
        <p:txBody>
          <a:bodyPr wrap="square" lIns="0" tIns="0" rIns="0" bIns="0" rtlCol="0"/>
          <a:lstStyle/>
          <a:p>
            <a:endParaRPr/>
          </a:p>
        </p:txBody>
      </p:sp>
      <p:sp>
        <p:nvSpPr>
          <p:cNvPr id="92" name="object 92"/>
          <p:cNvSpPr/>
          <p:nvPr/>
        </p:nvSpPr>
        <p:spPr>
          <a:xfrm>
            <a:off x="5798311" y="785571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93" name="object 93"/>
          <p:cNvSpPr/>
          <p:nvPr/>
        </p:nvSpPr>
        <p:spPr>
          <a:xfrm>
            <a:off x="5941190" y="785571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94" name="object 94"/>
          <p:cNvSpPr/>
          <p:nvPr/>
        </p:nvSpPr>
        <p:spPr>
          <a:xfrm>
            <a:off x="5807836" y="7903037"/>
            <a:ext cx="123830" cy="122933"/>
          </a:xfrm>
          <a:prstGeom prst="rect">
            <a:avLst/>
          </a:prstGeom>
          <a:blipFill>
            <a:blip r:embed="rId3" cstate="print"/>
            <a:stretch>
              <a:fillRect/>
            </a:stretch>
          </a:blipFill>
        </p:spPr>
        <p:txBody>
          <a:bodyPr wrap="square" lIns="0" tIns="0" rIns="0" bIns="0" rtlCol="0"/>
          <a:lstStyle/>
          <a:p>
            <a:endParaRPr/>
          </a:p>
        </p:txBody>
      </p:sp>
      <p:sp>
        <p:nvSpPr>
          <p:cNvPr id="95" name="object 95"/>
          <p:cNvSpPr txBox="1"/>
          <p:nvPr/>
        </p:nvSpPr>
        <p:spPr>
          <a:xfrm>
            <a:off x="6043421" y="7919466"/>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96" name="object 96"/>
          <p:cNvSpPr/>
          <p:nvPr/>
        </p:nvSpPr>
        <p:spPr>
          <a:xfrm>
            <a:off x="5647309" y="8118093"/>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97" name="object 97"/>
          <p:cNvSpPr/>
          <p:nvPr/>
        </p:nvSpPr>
        <p:spPr>
          <a:xfrm>
            <a:off x="5647309" y="7779766"/>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98" name="object 98"/>
          <p:cNvSpPr/>
          <p:nvPr/>
        </p:nvSpPr>
        <p:spPr>
          <a:xfrm>
            <a:off x="5807836" y="8335472"/>
            <a:ext cx="123830" cy="122933"/>
          </a:xfrm>
          <a:prstGeom prst="rect">
            <a:avLst/>
          </a:prstGeom>
          <a:blipFill>
            <a:blip r:embed="rId2" cstate="print"/>
            <a:stretch>
              <a:fillRect/>
            </a:stretch>
          </a:blipFill>
        </p:spPr>
        <p:txBody>
          <a:bodyPr wrap="square" lIns="0" tIns="0" rIns="0" bIns="0" rtlCol="0"/>
          <a:lstStyle/>
          <a:p>
            <a:endParaRPr/>
          </a:p>
        </p:txBody>
      </p:sp>
      <p:sp>
        <p:nvSpPr>
          <p:cNvPr id="99" name="object 99"/>
          <p:cNvSpPr txBox="1"/>
          <p:nvPr/>
        </p:nvSpPr>
        <p:spPr>
          <a:xfrm>
            <a:off x="6043421" y="8352282"/>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100" name="object 100"/>
          <p:cNvSpPr/>
          <p:nvPr/>
        </p:nvSpPr>
        <p:spPr>
          <a:xfrm>
            <a:off x="466344" y="8799271"/>
            <a:ext cx="5085080" cy="441959"/>
          </a:xfrm>
          <a:custGeom>
            <a:avLst/>
            <a:gdLst/>
            <a:ahLst/>
            <a:cxnLst/>
            <a:rect l="l" t="t" r="r" b="b"/>
            <a:pathLst>
              <a:path w="5085080" h="441959">
                <a:moveTo>
                  <a:pt x="0" y="441960"/>
                </a:moveTo>
                <a:lnTo>
                  <a:pt x="5084953" y="441960"/>
                </a:lnTo>
                <a:lnTo>
                  <a:pt x="5084953" y="0"/>
                </a:lnTo>
                <a:lnTo>
                  <a:pt x="0" y="0"/>
                </a:lnTo>
                <a:lnTo>
                  <a:pt x="0" y="441960"/>
                </a:lnTo>
                <a:close/>
              </a:path>
            </a:pathLst>
          </a:custGeom>
          <a:solidFill>
            <a:srgbClr val="F0F0F0"/>
          </a:solidFill>
        </p:spPr>
        <p:txBody>
          <a:bodyPr wrap="square" lIns="0" tIns="0" rIns="0" bIns="0" rtlCol="0"/>
          <a:lstStyle/>
          <a:p>
            <a:endParaRPr/>
          </a:p>
        </p:txBody>
      </p:sp>
      <p:sp>
        <p:nvSpPr>
          <p:cNvPr id="101" name="object 101"/>
          <p:cNvSpPr/>
          <p:nvPr/>
        </p:nvSpPr>
        <p:spPr>
          <a:xfrm>
            <a:off x="614172" y="8799271"/>
            <a:ext cx="4860925" cy="387350"/>
          </a:xfrm>
          <a:custGeom>
            <a:avLst/>
            <a:gdLst/>
            <a:ahLst/>
            <a:cxnLst/>
            <a:rect l="l" t="t" r="r" b="b"/>
            <a:pathLst>
              <a:path w="4860925" h="387350">
                <a:moveTo>
                  <a:pt x="4860925" y="0"/>
                </a:moveTo>
                <a:lnTo>
                  <a:pt x="0" y="0"/>
                </a:lnTo>
                <a:lnTo>
                  <a:pt x="0" y="387096"/>
                </a:lnTo>
                <a:lnTo>
                  <a:pt x="4860925" y="387096"/>
                </a:lnTo>
                <a:lnTo>
                  <a:pt x="4860925" y="0"/>
                </a:lnTo>
                <a:close/>
              </a:path>
            </a:pathLst>
          </a:custGeom>
          <a:solidFill>
            <a:srgbClr val="F0F0F0"/>
          </a:solidFill>
        </p:spPr>
        <p:txBody>
          <a:bodyPr wrap="square" lIns="0" tIns="0" rIns="0" bIns="0" rtlCol="0"/>
          <a:lstStyle/>
          <a:p>
            <a:endParaRPr/>
          </a:p>
        </p:txBody>
      </p:sp>
      <p:sp>
        <p:nvSpPr>
          <p:cNvPr id="102" name="object 102"/>
          <p:cNvSpPr txBox="1"/>
          <p:nvPr/>
        </p:nvSpPr>
        <p:spPr>
          <a:xfrm>
            <a:off x="601472" y="8870391"/>
            <a:ext cx="2247265" cy="232410"/>
          </a:xfrm>
          <a:prstGeom prst="rect">
            <a:avLst/>
          </a:prstGeom>
        </p:spPr>
        <p:txBody>
          <a:bodyPr vert="horz" wrap="square" lIns="0" tIns="13335" rIns="0" bIns="0" rtlCol="0">
            <a:spAutoFit/>
          </a:bodyPr>
          <a:lstStyle/>
          <a:p>
            <a:pPr marL="12700">
              <a:lnSpc>
                <a:spcPct val="100000"/>
              </a:lnSpc>
              <a:spcBef>
                <a:spcPts val="105"/>
              </a:spcBef>
            </a:pPr>
            <a:r>
              <a:rPr sz="1350" spc="-5" dirty="0">
                <a:latin typeface="Arial"/>
                <a:cs typeface="Arial"/>
              </a:rPr>
              <a:t>Irrigation Water Management</a:t>
            </a:r>
            <a:endParaRPr sz="1350">
              <a:latin typeface="Arial"/>
              <a:cs typeface="Arial"/>
            </a:endParaRPr>
          </a:p>
        </p:txBody>
      </p:sp>
      <p:sp>
        <p:nvSpPr>
          <p:cNvPr id="103" name="object 103"/>
          <p:cNvSpPr/>
          <p:nvPr/>
        </p:nvSpPr>
        <p:spPr>
          <a:xfrm>
            <a:off x="5551296" y="8799271"/>
            <a:ext cx="2221230" cy="441959"/>
          </a:xfrm>
          <a:custGeom>
            <a:avLst/>
            <a:gdLst/>
            <a:ahLst/>
            <a:cxnLst/>
            <a:rect l="l" t="t" r="r" b="b"/>
            <a:pathLst>
              <a:path w="2221229" h="441959">
                <a:moveTo>
                  <a:pt x="0" y="441960"/>
                </a:moveTo>
                <a:lnTo>
                  <a:pt x="2221103" y="441960"/>
                </a:lnTo>
                <a:lnTo>
                  <a:pt x="2221103" y="0"/>
                </a:lnTo>
                <a:lnTo>
                  <a:pt x="0" y="0"/>
                </a:lnTo>
                <a:lnTo>
                  <a:pt x="0" y="441960"/>
                </a:lnTo>
                <a:close/>
              </a:path>
            </a:pathLst>
          </a:custGeom>
          <a:solidFill>
            <a:srgbClr val="F0F0F0"/>
          </a:solidFill>
        </p:spPr>
        <p:txBody>
          <a:bodyPr wrap="square" lIns="0" tIns="0" rIns="0" bIns="0" rtlCol="0"/>
          <a:lstStyle/>
          <a:p>
            <a:endParaRPr/>
          </a:p>
        </p:txBody>
      </p:sp>
      <p:sp>
        <p:nvSpPr>
          <p:cNvPr id="104" name="object 104"/>
          <p:cNvSpPr/>
          <p:nvPr/>
        </p:nvSpPr>
        <p:spPr>
          <a:xfrm>
            <a:off x="5645784" y="8895283"/>
            <a:ext cx="1930400" cy="260985"/>
          </a:xfrm>
          <a:custGeom>
            <a:avLst/>
            <a:gdLst/>
            <a:ahLst/>
            <a:cxnLst/>
            <a:rect l="l" t="t" r="r" b="b"/>
            <a:pathLst>
              <a:path w="1930400" h="260984">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105" name="object 105"/>
          <p:cNvSpPr/>
          <p:nvPr/>
        </p:nvSpPr>
        <p:spPr>
          <a:xfrm>
            <a:off x="5798184" y="8893759"/>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106" name="object 106"/>
          <p:cNvSpPr/>
          <p:nvPr/>
        </p:nvSpPr>
        <p:spPr>
          <a:xfrm>
            <a:off x="5798311" y="889330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07" name="object 107"/>
          <p:cNvSpPr/>
          <p:nvPr/>
        </p:nvSpPr>
        <p:spPr>
          <a:xfrm>
            <a:off x="5941190" y="889330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08" name="object 108"/>
          <p:cNvSpPr/>
          <p:nvPr/>
        </p:nvSpPr>
        <p:spPr>
          <a:xfrm>
            <a:off x="5807836" y="8940627"/>
            <a:ext cx="123830" cy="122933"/>
          </a:xfrm>
          <a:prstGeom prst="rect">
            <a:avLst/>
          </a:prstGeom>
          <a:blipFill>
            <a:blip r:embed="rId3" cstate="print"/>
            <a:stretch>
              <a:fillRect/>
            </a:stretch>
          </a:blipFill>
        </p:spPr>
        <p:txBody>
          <a:bodyPr wrap="square" lIns="0" tIns="0" rIns="0" bIns="0" rtlCol="0"/>
          <a:lstStyle/>
          <a:p>
            <a:endParaRPr/>
          </a:p>
        </p:txBody>
      </p:sp>
      <p:sp>
        <p:nvSpPr>
          <p:cNvPr id="109" name="object 109"/>
          <p:cNvSpPr txBox="1"/>
          <p:nvPr/>
        </p:nvSpPr>
        <p:spPr>
          <a:xfrm>
            <a:off x="5645784" y="8817559"/>
            <a:ext cx="1930400" cy="414655"/>
          </a:xfrm>
          <a:prstGeom prst="rect">
            <a:avLst/>
          </a:prstGeom>
        </p:spPr>
        <p:txBody>
          <a:bodyPr vert="horz" wrap="square" lIns="0" tIns="6350" rIns="0" bIns="0" rtlCol="0">
            <a:spAutoFit/>
          </a:bodyPr>
          <a:lstStyle/>
          <a:p>
            <a:pPr>
              <a:lnSpc>
                <a:spcPct val="100000"/>
              </a:lnSpc>
              <a:spcBef>
                <a:spcPts val="50"/>
              </a:spcBef>
            </a:pPr>
            <a:endParaRPr sz="1000">
              <a:latin typeface="Times New Roman"/>
              <a:cs typeface="Times New Roman"/>
            </a:endParaRPr>
          </a:p>
          <a:p>
            <a:pPr marL="410209">
              <a:lnSpc>
                <a:spcPct val="100000"/>
              </a:lnSpc>
            </a:pPr>
            <a:r>
              <a:rPr sz="1200" dirty="0">
                <a:latin typeface="Times New Roman"/>
                <a:cs typeface="Times New Roman"/>
              </a:rPr>
              <a:t>Existing</a:t>
            </a:r>
            <a:endParaRPr sz="1200">
              <a:latin typeface="Times New Roman"/>
              <a:cs typeface="Times New Roman"/>
            </a:endParaRPr>
          </a:p>
        </p:txBody>
      </p:sp>
      <p:sp>
        <p:nvSpPr>
          <p:cNvPr id="110" name="object 110"/>
          <p:cNvSpPr/>
          <p:nvPr/>
        </p:nvSpPr>
        <p:spPr>
          <a:xfrm>
            <a:off x="5647309" y="9155886"/>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FFFFF"/>
          </a:solidFill>
        </p:spPr>
        <p:txBody>
          <a:bodyPr wrap="square" lIns="0" tIns="0" rIns="0" bIns="0" rtlCol="0"/>
          <a:lstStyle/>
          <a:p>
            <a:endParaRPr/>
          </a:p>
        </p:txBody>
      </p:sp>
      <p:sp>
        <p:nvSpPr>
          <p:cNvPr id="111" name="object 111"/>
          <p:cNvSpPr/>
          <p:nvPr/>
        </p:nvSpPr>
        <p:spPr>
          <a:xfrm>
            <a:off x="5647309" y="881908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12" name="object 112"/>
          <p:cNvSpPr/>
          <p:nvPr/>
        </p:nvSpPr>
        <p:spPr>
          <a:xfrm>
            <a:off x="466344" y="8723071"/>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13" name="object 113"/>
          <p:cNvSpPr/>
          <p:nvPr/>
        </p:nvSpPr>
        <p:spPr>
          <a:xfrm>
            <a:off x="5551296" y="8723071"/>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14" name="object 114"/>
          <p:cNvSpPr/>
          <p:nvPr/>
        </p:nvSpPr>
        <p:spPr>
          <a:xfrm>
            <a:off x="461772" y="9241231"/>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115" name="object 115"/>
          <p:cNvSpPr/>
          <p:nvPr/>
        </p:nvSpPr>
        <p:spPr>
          <a:xfrm>
            <a:off x="461772" y="457200"/>
            <a:ext cx="0" cy="8860790"/>
          </a:xfrm>
          <a:custGeom>
            <a:avLst/>
            <a:gdLst/>
            <a:ahLst/>
            <a:cxnLst/>
            <a:rect l="l" t="t" r="r" b="b"/>
            <a:pathLst>
              <a:path h="8860790">
                <a:moveTo>
                  <a:pt x="0" y="0"/>
                </a:moveTo>
                <a:lnTo>
                  <a:pt x="0" y="8860231"/>
                </a:lnTo>
              </a:path>
            </a:pathLst>
          </a:custGeom>
          <a:ln w="9143">
            <a:solidFill>
              <a:srgbClr val="CCCCCC"/>
            </a:solidFill>
          </a:ln>
        </p:spPr>
        <p:txBody>
          <a:bodyPr wrap="square" lIns="0" tIns="0" rIns="0" bIns="0" rtlCol="0"/>
          <a:lstStyle/>
          <a:p>
            <a:endParaRPr/>
          </a:p>
        </p:txBody>
      </p:sp>
      <p:sp>
        <p:nvSpPr>
          <p:cNvPr id="116" name="object 116"/>
          <p:cNvSpPr/>
          <p:nvPr/>
        </p:nvSpPr>
        <p:spPr>
          <a:xfrm>
            <a:off x="466344" y="9322003"/>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17" name="object 117"/>
          <p:cNvSpPr/>
          <p:nvPr/>
        </p:nvSpPr>
        <p:spPr>
          <a:xfrm>
            <a:off x="5551296" y="9241231"/>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18" name="object 118"/>
          <p:cNvSpPr/>
          <p:nvPr/>
        </p:nvSpPr>
        <p:spPr>
          <a:xfrm>
            <a:off x="5551296" y="9322003"/>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5085080" cy="876935"/>
          </a:xfrm>
          <a:custGeom>
            <a:avLst/>
            <a:gdLst/>
            <a:ahLst/>
            <a:cxnLst/>
            <a:rect l="l" t="t" r="r" b="b"/>
            <a:pathLst>
              <a:path w="5085080" h="876935">
                <a:moveTo>
                  <a:pt x="0" y="876553"/>
                </a:moveTo>
                <a:lnTo>
                  <a:pt x="5084953" y="876553"/>
                </a:lnTo>
                <a:lnTo>
                  <a:pt x="5084953" y="0"/>
                </a:lnTo>
                <a:lnTo>
                  <a:pt x="0" y="0"/>
                </a:lnTo>
                <a:lnTo>
                  <a:pt x="0" y="876553"/>
                </a:lnTo>
                <a:close/>
              </a:path>
            </a:pathLst>
          </a:custGeom>
          <a:solidFill>
            <a:srgbClr val="F0F0F0"/>
          </a:solidFill>
        </p:spPr>
        <p:txBody>
          <a:bodyPr wrap="square" lIns="0" tIns="0" rIns="0" bIns="0" rtlCol="0"/>
          <a:lstStyle/>
          <a:p>
            <a:endParaRPr/>
          </a:p>
        </p:txBody>
      </p:sp>
      <p:sp>
        <p:nvSpPr>
          <p:cNvPr id="3" name="object 3"/>
          <p:cNvSpPr/>
          <p:nvPr/>
        </p:nvSpPr>
        <p:spPr>
          <a:xfrm>
            <a:off x="614172" y="54254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4" name="object 4"/>
          <p:cNvSpPr/>
          <p:nvPr/>
        </p:nvSpPr>
        <p:spPr>
          <a:xfrm>
            <a:off x="614172" y="71780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5" name="object 5"/>
          <p:cNvSpPr/>
          <p:nvPr/>
        </p:nvSpPr>
        <p:spPr>
          <a:xfrm>
            <a:off x="614172" y="893013"/>
            <a:ext cx="4860925" cy="175895"/>
          </a:xfrm>
          <a:custGeom>
            <a:avLst/>
            <a:gdLst/>
            <a:ahLst/>
            <a:cxnLst/>
            <a:rect l="l" t="t" r="r" b="b"/>
            <a:pathLst>
              <a:path w="4860925" h="175894">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6" name="object 6"/>
          <p:cNvSpPr/>
          <p:nvPr/>
        </p:nvSpPr>
        <p:spPr>
          <a:xfrm>
            <a:off x="614172" y="1068577"/>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7" name="object 7"/>
          <p:cNvSpPr txBox="1"/>
          <p:nvPr/>
        </p:nvSpPr>
        <p:spPr>
          <a:xfrm>
            <a:off x="601472" y="519176"/>
            <a:ext cx="4844415" cy="734695"/>
          </a:xfrm>
          <a:prstGeom prst="rect">
            <a:avLst/>
          </a:prstGeom>
        </p:spPr>
        <p:txBody>
          <a:bodyPr vert="horz" wrap="square" lIns="0" tIns="20320" rIns="0" bIns="0" rtlCol="0">
            <a:spAutoFit/>
          </a:bodyPr>
          <a:lstStyle/>
          <a:p>
            <a:pPr marL="12700" marR="5080">
              <a:lnSpc>
                <a:spcPct val="95900"/>
              </a:lnSpc>
              <a:spcBef>
                <a:spcPts val="160"/>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objective  </a:t>
            </a:r>
            <a:r>
              <a:rPr sz="1200" spc="-5" dirty="0">
                <a:latin typeface="Times New Roman"/>
                <a:cs typeface="Times New Roman"/>
              </a:rPr>
              <a:t>is </a:t>
            </a:r>
            <a:r>
              <a:rPr sz="1200" dirty="0">
                <a:latin typeface="Times New Roman"/>
                <a:cs typeface="Times New Roman"/>
              </a:rPr>
              <a:t>to </a:t>
            </a:r>
            <a:r>
              <a:rPr sz="1200" spc="-5" dirty="0">
                <a:latin typeface="Times New Roman"/>
                <a:cs typeface="Times New Roman"/>
              </a:rPr>
              <a:t>apply irrigation water efficiently </a:t>
            </a:r>
            <a:r>
              <a:rPr sz="1200" dirty="0">
                <a:latin typeface="Times New Roman"/>
                <a:cs typeface="Times New Roman"/>
              </a:rPr>
              <a:t>and uniformly to </a:t>
            </a:r>
            <a:r>
              <a:rPr sz="1200" spc="-5" dirty="0">
                <a:latin typeface="Times New Roman"/>
                <a:cs typeface="Times New Roman"/>
              </a:rPr>
              <a:t>maintain adequate </a:t>
            </a:r>
            <a:r>
              <a:rPr sz="1200" dirty="0">
                <a:latin typeface="Times New Roman"/>
                <a:cs typeface="Times New Roman"/>
              </a:rPr>
              <a:t>soil  moisture for optimum plant </a:t>
            </a:r>
            <a:r>
              <a:rPr sz="1200" spc="-5" dirty="0">
                <a:latin typeface="Times New Roman"/>
                <a:cs typeface="Times New Roman"/>
              </a:rPr>
              <a:t>growth, </a:t>
            </a:r>
            <a:r>
              <a:rPr sz="1200" dirty="0">
                <a:latin typeface="Times New Roman"/>
                <a:cs typeface="Times New Roman"/>
              </a:rPr>
              <a:t>without causing </a:t>
            </a:r>
            <a:r>
              <a:rPr sz="1200" spc="-5" dirty="0">
                <a:latin typeface="Times New Roman"/>
                <a:cs typeface="Times New Roman"/>
              </a:rPr>
              <a:t>excessive erosion </a:t>
            </a:r>
            <a:r>
              <a:rPr sz="1200" dirty="0">
                <a:latin typeface="Times New Roman"/>
                <a:cs typeface="Times New Roman"/>
              </a:rPr>
              <a:t>of  </a:t>
            </a:r>
            <a:r>
              <a:rPr sz="1200" spc="-5" dirty="0">
                <a:latin typeface="Times New Roman"/>
                <a:cs typeface="Times New Roman"/>
              </a:rPr>
              <a:t>nutrientladen soils.</a:t>
            </a:r>
            <a:endParaRPr sz="1200">
              <a:latin typeface="Times New Roman"/>
              <a:cs typeface="Times New Roman"/>
            </a:endParaRPr>
          </a:p>
        </p:txBody>
      </p:sp>
      <p:sp>
        <p:nvSpPr>
          <p:cNvPr id="8" name="object 8"/>
          <p:cNvSpPr/>
          <p:nvPr/>
        </p:nvSpPr>
        <p:spPr>
          <a:xfrm>
            <a:off x="5551296" y="542544"/>
            <a:ext cx="2221230" cy="876935"/>
          </a:xfrm>
          <a:custGeom>
            <a:avLst/>
            <a:gdLst/>
            <a:ahLst/>
            <a:cxnLst/>
            <a:rect l="l" t="t" r="r" b="b"/>
            <a:pathLst>
              <a:path w="2221229" h="876935">
                <a:moveTo>
                  <a:pt x="0" y="876553"/>
                </a:moveTo>
                <a:lnTo>
                  <a:pt x="2221103" y="876553"/>
                </a:lnTo>
                <a:lnTo>
                  <a:pt x="2221103" y="0"/>
                </a:lnTo>
                <a:lnTo>
                  <a:pt x="0" y="0"/>
                </a:lnTo>
                <a:lnTo>
                  <a:pt x="0" y="876553"/>
                </a:lnTo>
                <a:close/>
              </a:path>
            </a:pathLst>
          </a:custGeom>
          <a:solidFill>
            <a:srgbClr val="F0F0F0"/>
          </a:solidFill>
        </p:spPr>
        <p:txBody>
          <a:bodyPr wrap="square" lIns="0" tIns="0" rIns="0" bIns="0" rtlCol="0"/>
          <a:lstStyle/>
          <a:p>
            <a:endParaRPr/>
          </a:p>
        </p:txBody>
      </p:sp>
      <p:sp>
        <p:nvSpPr>
          <p:cNvPr id="9" name="object 9"/>
          <p:cNvSpPr/>
          <p:nvPr/>
        </p:nvSpPr>
        <p:spPr>
          <a:xfrm>
            <a:off x="5645784" y="62788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10" name="object 10"/>
          <p:cNvSpPr/>
          <p:nvPr/>
        </p:nvSpPr>
        <p:spPr>
          <a:xfrm>
            <a:off x="5798184" y="62941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11" name="object 11"/>
          <p:cNvSpPr/>
          <p:nvPr/>
        </p:nvSpPr>
        <p:spPr>
          <a:xfrm>
            <a:off x="5798311" y="6287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2" name="object 12"/>
          <p:cNvSpPr/>
          <p:nvPr/>
        </p:nvSpPr>
        <p:spPr>
          <a:xfrm>
            <a:off x="5941190" y="6287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13" name="object 13"/>
          <p:cNvSpPr/>
          <p:nvPr/>
        </p:nvSpPr>
        <p:spPr>
          <a:xfrm>
            <a:off x="5807836" y="676102"/>
            <a:ext cx="123830" cy="122933"/>
          </a:xfrm>
          <a:prstGeom prst="rect">
            <a:avLst/>
          </a:prstGeom>
          <a:blipFill>
            <a:blip r:embed="rId2" cstate="print"/>
            <a:stretch>
              <a:fillRect/>
            </a:stretch>
          </a:blipFill>
        </p:spPr>
        <p:txBody>
          <a:bodyPr wrap="square" lIns="0" tIns="0" rIns="0" bIns="0" rtlCol="0"/>
          <a:lstStyle/>
          <a:p>
            <a:endParaRPr/>
          </a:p>
        </p:txBody>
      </p:sp>
      <p:sp>
        <p:nvSpPr>
          <p:cNvPr id="14" name="object 14"/>
          <p:cNvSpPr/>
          <p:nvPr/>
        </p:nvSpPr>
        <p:spPr>
          <a:xfrm>
            <a:off x="5647309" y="8900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5" name="object 15"/>
          <p:cNvSpPr/>
          <p:nvPr/>
        </p:nvSpPr>
        <p:spPr>
          <a:xfrm>
            <a:off x="5647309" y="55168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6" name="object 16"/>
          <p:cNvSpPr/>
          <p:nvPr/>
        </p:nvSpPr>
        <p:spPr>
          <a:xfrm>
            <a:off x="5645784" y="1060958"/>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17" name="object 17"/>
          <p:cNvSpPr/>
          <p:nvPr/>
        </p:nvSpPr>
        <p:spPr>
          <a:xfrm>
            <a:off x="5798184" y="106248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18" name="object 18"/>
          <p:cNvSpPr/>
          <p:nvPr/>
        </p:nvSpPr>
        <p:spPr>
          <a:xfrm>
            <a:off x="5798311" y="106121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9" name="object 19"/>
          <p:cNvSpPr/>
          <p:nvPr/>
        </p:nvSpPr>
        <p:spPr>
          <a:xfrm>
            <a:off x="5807836" y="1108537"/>
            <a:ext cx="123830" cy="122933"/>
          </a:xfrm>
          <a:prstGeom prst="rect">
            <a:avLst/>
          </a:prstGeom>
          <a:blipFill>
            <a:blip r:embed="rId2" cstate="print"/>
            <a:stretch>
              <a:fillRect/>
            </a:stretch>
          </a:blipFill>
        </p:spPr>
        <p:txBody>
          <a:bodyPr wrap="square" lIns="0" tIns="0" rIns="0" bIns="0" rtlCol="0"/>
          <a:lstStyle/>
          <a:p>
            <a:endParaRPr/>
          </a:p>
        </p:txBody>
      </p:sp>
      <p:graphicFrame>
        <p:nvGraphicFramePr>
          <p:cNvPr id="20" name="object 20"/>
          <p:cNvGraphicFramePr>
            <a:graphicFrameLocks noGrp="1"/>
          </p:cNvGraphicFramePr>
          <p:nvPr/>
        </p:nvGraphicFramePr>
        <p:xfrm>
          <a:off x="5645784" y="461772"/>
          <a:ext cx="1929764" cy="937513"/>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167004">
                <a:tc>
                  <a:txBody>
                    <a:bodyPr/>
                    <a:lstStyle/>
                    <a:p>
                      <a:pPr>
                        <a:lnSpc>
                          <a:spcPct val="100000"/>
                        </a:lnSpc>
                      </a:pPr>
                      <a:endParaRPr sz="900">
                        <a:latin typeface="Times New Roman"/>
                        <a:cs typeface="Times New Roman"/>
                      </a:endParaRPr>
                    </a:p>
                  </a:txBody>
                  <a:tcPr marL="0" marR="0" marT="0" marB="0">
                    <a:solidFill>
                      <a:srgbClr val="F0F0F0"/>
                    </a:solidFill>
                  </a:tcPr>
                </a:tc>
                <a:tc>
                  <a:txBody>
                    <a:bodyPr/>
                    <a:lstStyle/>
                    <a:p>
                      <a:pPr>
                        <a:lnSpc>
                          <a:spcPct val="100000"/>
                        </a:lnSpc>
                      </a:pPr>
                      <a:endParaRPr sz="900">
                        <a:latin typeface="Times New Roman"/>
                        <a:cs typeface="Times New Roman"/>
                      </a:endParaRPr>
                    </a:p>
                  </a:txBody>
                  <a:tcPr marL="0" marR="0" marT="0" marB="0">
                    <a:solidFill>
                      <a:srgbClr val="F0F0F0"/>
                    </a:solidFill>
                  </a:tcPr>
                </a:tc>
                <a:tc>
                  <a:txBody>
                    <a:bodyPr/>
                    <a:lstStyle/>
                    <a:p>
                      <a:pPr>
                        <a:lnSpc>
                          <a:spcPct val="100000"/>
                        </a:lnSpc>
                      </a:pPr>
                      <a:endParaRPr sz="9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355677">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4930" marB="0">
                    <a:solidFill>
                      <a:srgbClr val="F0F0F0"/>
                    </a:solidFill>
                  </a:tcPr>
                </a:tc>
                <a:extLst>
                  <a:ext uri="{0D108BD9-81ED-4DB2-BD59-A6C34878D82A}">
                    <a16:rowId xmlns:a16="http://schemas.microsoft.com/office/drawing/2014/main" val="10001"/>
                  </a:ext>
                </a:extLst>
              </a:tr>
              <a:tr h="414832">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2"/>
                  </a:ext>
                </a:extLst>
              </a:tr>
            </a:tbl>
          </a:graphicData>
        </a:graphic>
      </p:graphicFrame>
      <p:sp>
        <p:nvSpPr>
          <p:cNvPr id="21" name="object 21"/>
          <p:cNvSpPr/>
          <p:nvPr/>
        </p:nvSpPr>
        <p:spPr>
          <a:xfrm>
            <a:off x="457200" y="457200"/>
            <a:ext cx="9525" cy="9525"/>
          </a:xfrm>
          <a:custGeom>
            <a:avLst/>
            <a:gdLst/>
            <a:ahLst/>
            <a:cxnLst/>
            <a:rect l="l" t="t" r="r" b="b"/>
            <a:pathLst>
              <a:path w="9525" h="9525">
                <a:moveTo>
                  <a:pt x="9143" y="0"/>
                </a:moveTo>
                <a:lnTo>
                  <a:pt x="0" y="0"/>
                </a:lnTo>
                <a:lnTo>
                  <a:pt x="0" y="9144"/>
                </a:lnTo>
                <a:lnTo>
                  <a:pt x="9143" y="9144"/>
                </a:lnTo>
                <a:lnTo>
                  <a:pt x="9143" y="0"/>
                </a:lnTo>
                <a:close/>
              </a:path>
            </a:pathLst>
          </a:custGeom>
          <a:solidFill>
            <a:srgbClr val="CCCCCC"/>
          </a:solidFill>
        </p:spPr>
        <p:txBody>
          <a:bodyPr wrap="square" lIns="0" tIns="0" rIns="0" bIns="0" rtlCol="0"/>
          <a:lstStyle/>
          <a:p>
            <a:endParaRPr/>
          </a:p>
        </p:txBody>
      </p:sp>
      <p:sp>
        <p:nvSpPr>
          <p:cNvPr id="22" name="object 22"/>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23" name="object 23"/>
          <p:cNvSpPr/>
          <p:nvPr/>
        </p:nvSpPr>
        <p:spPr>
          <a:xfrm>
            <a:off x="466344" y="466344"/>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24" name="object 24"/>
          <p:cNvSpPr/>
          <p:nvPr/>
        </p:nvSpPr>
        <p:spPr>
          <a:xfrm>
            <a:off x="5551296" y="466344"/>
            <a:ext cx="9525" cy="76200"/>
          </a:xfrm>
          <a:custGeom>
            <a:avLst/>
            <a:gdLst/>
            <a:ahLst/>
            <a:cxnLst/>
            <a:rect l="l" t="t" r="r" b="b"/>
            <a:pathLst>
              <a:path w="9525" h="76200">
                <a:moveTo>
                  <a:pt x="9144" y="0"/>
                </a:moveTo>
                <a:lnTo>
                  <a:pt x="0" y="0"/>
                </a:lnTo>
                <a:lnTo>
                  <a:pt x="0" y="76200"/>
                </a:lnTo>
                <a:lnTo>
                  <a:pt x="9144" y="76200"/>
                </a:lnTo>
                <a:lnTo>
                  <a:pt x="9144" y="0"/>
                </a:lnTo>
                <a:close/>
              </a:path>
            </a:pathLst>
          </a:custGeom>
          <a:solidFill>
            <a:srgbClr val="F0F0F0"/>
          </a:solidFill>
        </p:spPr>
        <p:txBody>
          <a:bodyPr wrap="square" lIns="0" tIns="0" rIns="0" bIns="0" rtlCol="0"/>
          <a:lstStyle/>
          <a:p>
            <a:endParaRPr/>
          </a:p>
        </p:txBody>
      </p:sp>
      <p:sp>
        <p:nvSpPr>
          <p:cNvPr id="25" name="object 25"/>
          <p:cNvSpPr/>
          <p:nvPr/>
        </p:nvSpPr>
        <p:spPr>
          <a:xfrm>
            <a:off x="5551296" y="457200"/>
            <a:ext cx="9525" cy="9525"/>
          </a:xfrm>
          <a:custGeom>
            <a:avLst/>
            <a:gdLst/>
            <a:ahLst/>
            <a:cxnLst/>
            <a:rect l="l" t="t" r="r" b="b"/>
            <a:pathLst>
              <a:path w="9525" h="9525">
                <a:moveTo>
                  <a:pt x="9144" y="0"/>
                </a:moveTo>
                <a:lnTo>
                  <a:pt x="0" y="0"/>
                </a:lnTo>
                <a:lnTo>
                  <a:pt x="0" y="9144"/>
                </a:lnTo>
                <a:lnTo>
                  <a:pt x="9144" y="9144"/>
                </a:lnTo>
                <a:lnTo>
                  <a:pt x="9144" y="0"/>
                </a:lnTo>
                <a:close/>
              </a:path>
            </a:pathLst>
          </a:custGeom>
          <a:solidFill>
            <a:srgbClr val="CCCCCC"/>
          </a:solidFill>
        </p:spPr>
        <p:txBody>
          <a:bodyPr wrap="square" lIns="0" tIns="0" rIns="0" bIns="0" rtlCol="0"/>
          <a:lstStyle/>
          <a:p>
            <a:endParaRPr/>
          </a:p>
        </p:txBody>
      </p:sp>
      <p:sp>
        <p:nvSpPr>
          <p:cNvPr id="26" name="object 26"/>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27" name="object 27"/>
          <p:cNvSpPr/>
          <p:nvPr/>
        </p:nvSpPr>
        <p:spPr>
          <a:xfrm>
            <a:off x="5560440" y="466344"/>
            <a:ext cx="2212340" cy="76200"/>
          </a:xfrm>
          <a:custGeom>
            <a:avLst/>
            <a:gdLst/>
            <a:ahLst/>
            <a:cxnLst/>
            <a:rect l="l" t="t" r="r" b="b"/>
            <a:pathLst>
              <a:path w="2212340" h="76200">
                <a:moveTo>
                  <a:pt x="0" y="76200"/>
                </a:moveTo>
                <a:lnTo>
                  <a:pt x="2211959" y="76200"/>
                </a:lnTo>
                <a:lnTo>
                  <a:pt x="2211959" y="0"/>
                </a:lnTo>
                <a:lnTo>
                  <a:pt x="0" y="0"/>
                </a:lnTo>
                <a:lnTo>
                  <a:pt x="0" y="76200"/>
                </a:lnTo>
                <a:close/>
              </a:path>
            </a:pathLst>
          </a:custGeom>
          <a:solidFill>
            <a:srgbClr val="F0F0F0"/>
          </a:solidFill>
        </p:spPr>
        <p:txBody>
          <a:bodyPr wrap="square" lIns="0" tIns="0" rIns="0" bIns="0" rtlCol="0"/>
          <a:lstStyle/>
          <a:p>
            <a:endParaRPr/>
          </a:p>
        </p:txBody>
      </p:sp>
      <p:sp>
        <p:nvSpPr>
          <p:cNvPr id="28" name="object 28"/>
          <p:cNvSpPr/>
          <p:nvPr/>
        </p:nvSpPr>
        <p:spPr>
          <a:xfrm>
            <a:off x="461772" y="141909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29" name="object 29"/>
          <p:cNvSpPr/>
          <p:nvPr/>
        </p:nvSpPr>
        <p:spPr>
          <a:xfrm>
            <a:off x="5551296" y="141909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30" name="object 30"/>
          <p:cNvSpPr txBox="1"/>
          <p:nvPr/>
        </p:nvSpPr>
        <p:spPr>
          <a:xfrm>
            <a:off x="601472" y="1545491"/>
            <a:ext cx="4844415" cy="1123950"/>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Irrigation Land Leveling</a:t>
            </a:r>
            <a:endParaRPr sz="1350">
              <a:latin typeface="Arial"/>
              <a:cs typeface="Arial"/>
            </a:endParaRPr>
          </a:p>
          <a:p>
            <a:pPr marL="12700" marR="5080">
              <a:lnSpc>
                <a:spcPts val="1380"/>
              </a:lnSpc>
              <a:spcBef>
                <a:spcPts val="77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objective  </a:t>
            </a:r>
            <a:r>
              <a:rPr sz="1200" spc="-5" dirty="0">
                <a:latin typeface="Times New Roman"/>
                <a:cs typeface="Times New Roman"/>
              </a:rPr>
              <a:t>is </a:t>
            </a:r>
            <a:r>
              <a:rPr sz="1200" dirty="0">
                <a:latin typeface="Times New Roman"/>
                <a:cs typeface="Times New Roman"/>
              </a:rPr>
              <a:t>to </a:t>
            </a:r>
            <a:r>
              <a:rPr sz="1200" spc="-5" dirty="0">
                <a:latin typeface="Times New Roman"/>
                <a:cs typeface="Times New Roman"/>
              </a:rPr>
              <a:t>apply irrigation water efficiently </a:t>
            </a:r>
            <a:r>
              <a:rPr sz="1200" dirty="0">
                <a:latin typeface="Times New Roman"/>
                <a:cs typeface="Times New Roman"/>
              </a:rPr>
              <a:t>and uniformly to </a:t>
            </a:r>
            <a:r>
              <a:rPr sz="1200" spc="-5" dirty="0">
                <a:latin typeface="Times New Roman"/>
                <a:cs typeface="Times New Roman"/>
              </a:rPr>
              <a:t>maintain adequate </a:t>
            </a:r>
            <a:r>
              <a:rPr sz="1200" dirty="0">
                <a:latin typeface="Times New Roman"/>
                <a:cs typeface="Times New Roman"/>
              </a:rPr>
              <a:t>soil  moisture for optimum plant </a:t>
            </a:r>
            <a:r>
              <a:rPr sz="1200" spc="-5" dirty="0">
                <a:latin typeface="Times New Roman"/>
                <a:cs typeface="Times New Roman"/>
              </a:rPr>
              <a:t>growth, </a:t>
            </a:r>
            <a:r>
              <a:rPr sz="1200" dirty="0">
                <a:latin typeface="Times New Roman"/>
                <a:cs typeface="Times New Roman"/>
              </a:rPr>
              <a:t>without causing </a:t>
            </a:r>
            <a:r>
              <a:rPr sz="1200" spc="-5" dirty="0">
                <a:latin typeface="Times New Roman"/>
                <a:cs typeface="Times New Roman"/>
              </a:rPr>
              <a:t>excessive erosion </a:t>
            </a:r>
            <a:r>
              <a:rPr sz="1200" dirty="0">
                <a:latin typeface="Times New Roman"/>
                <a:cs typeface="Times New Roman"/>
              </a:rPr>
              <a:t>of  </a:t>
            </a:r>
            <a:r>
              <a:rPr sz="1200" spc="-5" dirty="0">
                <a:latin typeface="Times New Roman"/>
                <a:cs typeface="Times New Roman"/>
              </a:rPr>
              <a:t>nutrientladen soils.</a:t>
            </a:r>
            <a:endParaRPr sz="1200">
              <a:latin typeface="Times New Roman"/>
              <a:cs typeface="Times New Roman"/>
            </a:endParaRPr>
          </a:p>
        </p:txBody>
      </p:sp>
      <p:sp>
        <p:nvSpPr>
          <p:cNvPr id="31" name="object 31"/>
          <p:cNvSpPr/>
          <p:nvPr/>
        </p:nvSpPr>
        <p:spPr>
          <a:xfrm>
            <a:off x="5807836" y="1713692"/>
            <a:ext cx="123830" cy="122933"/>
          </a:xfrm>
          <a:prstGeom prst="rect">
            <a:avLst/>
          </a:prstGeom>
          <a:blipFill>
            <a:blip r:embed="rId3" cstate="print"/>
            <a:stretch>
              <a:fillRect/>
            </a:stretch>
          </a:blipFill>
        </p:spPr>
        <p:txBody>
          <a:bodyPr wrap="square" lIns="0" tIns="0" rIns="0" bIns="0" rtlCol="0"/>
          <a:lstStyle/>
          <a:p>
            <a:endParaRPr/>
          </a:p>
        </p:txBody>
      </p:sp>
      <p:sp>
        <p:nvSpPr>
          <p:cNvPr id="32" name="object 32"/>
          <p:cNvSpPr txBox="1"/>
          <p:nvPr/>
        </p:nvSpPr>
        <p:spPr>
          <a:xfrm>
            <a:off x="6043421" y="1729485"/>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33" name="object 33"/>
          <p:cNvSpPr/>
          <p:nvPr/>
        </p:nvSpPr>
        <p:spPr>
          <a:xfrm>
            <a:off x="5645784" y="2098801"/>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34" name="object 34"/>
          <p:cNvSpPr/>
          <p:nvPr/>
        </p:nvSpPr>
        <p:spPr>
          <a:xfrm>
            <a:off x="5798184" y="2098801"/>
            <a:ext cx="1701164" cy="262255"/>
          </a:xfrm>
          <a:custGeom>
            <a:avLst/>
            <a:gdLst/>
            <a:ahLst/>
            <a:cxnLst/>
            <a:rect l="l" t="t" r="r" b="b"/>
            <a:pathLst>
              <a:path w="1701165" h="262255">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35" name="object 35"/>
          <p:cNvSpPr/>
          <p:nvPr/>
        </p:nvSpPr>
        <p:spPr>
          <a:xfrm>
            <a:off x="5798311" y="209943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36" name="object 36"/>
          <p:cNvSpPr/>
          <p:nvPr/>
        </p:nvSpPr>
        <p:spPr>
          <a:xfrm>
            <a:off x="5941190" y="209943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37" name="object 37"/>
          <p:cNvSpPr/>
          <p:nvPr/>
        </p:nvSpPr>
        <p:spPr>
          <a:xfrm>
            <a:off x="5807836" y="2146762"/>
            <a:ext cx="123830" cy="122933"/>
          </a:xfrm>
          <a:prstGeom prst="rect">
            <a:avLst/>
          </a:prstGeom>
          <a:blipFill>
            <a:blip r:embed="rId2" cstate="print"/>
            <a:stretch>
              <a:fillRect/>
            </a:stretch>
          </a:blipFill>
        </p:spPr>
        <p:txBody>
          <a:bodyPr wrap="square" lIns="0" tIns="0" rIns="0" bIns="0" rtlCol="0"/>
          <a:lstStyle/>
          <a:p>
            <a:endParaRPr/>
          </a:p>
        </p:txBody>
      </p:sp>
      <p:sp>
        <p:nvSpPr>
          <p:cNvPr id="38" name="object 38"/>
          <p:cNvSpPr txBox="1"/>
          <p:nvPr/>
        </p:nvSpPr>
        <p:spPr>
          <a:xfrm>
            <a:off x="6043421" y="2162302"/>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39" name="object 39"/>
          <p:cNvSpPr/>
          <p:nvPr/>
        </p:nvSpPr>
        <p:spPr>
          <a:xfrm>
            <a:off x="5647309" y="236092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40" name="object 40"/>
          <p:cNvSpPr/>
          <p:nvPr/>
        </p:nvSpPr>
        <p:spPr>
          <a:xfrm>
            <a:off x="5647309" y="202260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41" name="object 41"/>
          <p:cNvSpPr/>
          <p:nvPr/>
        </p:nvSpPr>
        <p:spPr>
          <a:xfrm>
            <a:off x="5807836" y="2579197"/>
            <a:ext cx="123830" cy="122933"/>
          </a:xfrm>
          <a:prstGeom prst="rect">
            <a:avLst/>
          </a:prstGeom>
          <a:blipFill>
            <a:blip r:embed="rId3" cstate="print"/>
            <a:stretch>
              <a:fillRect/>
            </a:stretch>
          </a:blipFill>
        </p:spPr>
        <p:txBody>
          <a:bodyPr wrap="square" lIns="0" tIns="0" rIns="0" bIns="0" rtlCol="0"/>
          <a:lstStyle/>
          <a:p>
            <a:endParaRPr/>
          </a:p>
        </p:txBody>
      </p:sp>
      <p:sp>
        <p:nvSpPr>
          <p:cNvPr id="42" name="object 42"/>
          <p:cNvSpPr/>
          <p:nvPr/>
        </p:nvSpPr>
        <p:spPr>
          <a:xfrm>
            <a:off x="466344" y="3042157"/>
            <a:ext cx="5085080" cy="1318895"/>
          </a:xfrm>
          <a:custGeom>
            <a:avLst/>
            <a:gdLst/>
            <a:ahLst/>
            <a:cxnLst/>
            <a:rect l="l" t="t" r="r" b="b"/>
            <a:pathLst>
              <a:path w="5085080" h="1318895">
                <a:moveTo>
                  <a:pt x="0" y="1318641"/>
                </a:moveTo>
                <a:lnTo>
                  <a:pt x="5084953" y="1318641"/>
                </a:lnTo>
                <a:lnTo>
                  <a:pt x="5084953" y="0"/>
                </a:lnTo>
                <a:lnTo>
                  <a:pt x="0" y="0"/>
                </a:lnTo>
                <a:lnTo>
                  <a:pt x="0" y="1318641"/>
                </a:lnTo>
                <a:close/>
              </a:path>
            </a:pathLst>
          </a:custGeom>
          <a:solidFill>
            <a:srgbClr val="F0F0F0"/>
          </a:solidFill>
        </p:spPr>
        <p:txBody>
          <a:bodyPr wrap="square" lIns="0" tIns="0" rIns="0" bIns="0" rtlCol="0"/>
          <a:lstStyle/>
          <a:p>
            <a:endParaRPr/>
          </a:p>
        </p:txBody>
      </p:sp>
      <p:sp>
        <p:nvSpPr>
          <p:cNvPr id="43" name="object 43"/>
          <p:cNvSpPr/>
          <p:nvPr/>
        </p:nvSpPr>
        <p:spPr>
          <a:xfrm>
            <a:off x="614172" y="3042234"/>
            <a:ext cx="4860925" cy="387985"/>
          </a:xfrm>
          <a:custGeom>
            <a:avLst/>
            <a:gdLst/>
            <a:ahLst/>
            <a:cxnLst/>
            <a:rect l="l" t="t" r="r" b="b"/>
            <a:pathLst>
              <a:path w="4860925" h="387985">
                <a:moveTo>
                  <a:pt x="4860925" y="0"/>
                </a:moveTo>
                <a:lnTo>
                  <a:pt x="0" y="0"/>
                </a:lnTo>
                <a:lnTo>
                  <a:pt x="0" y="387400"/>
                </a:lnTo>
                <a:lnTo>
                  <a:pt x="4860925" y="387400"/>
                </a:lnTo>
                <a:lnTo>
                  <a:pt x="4860925" y="0"/>
                </a:lnTo>
                <a:close/>
              </a:path>
            </a:pathLst>
          </a:custGeom>
          <a:solidFill>
            <a:srgbClr val="F0F0F0"/>
          </a:solidFill>
        </p:spPr>
        <p:txBody>
          <a:bodyPr wrap="square" lIns="0" tIns="0" rIns="0" bIns="0" rtlCol="0"/>
          <a:lstStyle/>
          <a:p>
            <a:endParaRPr/>
          </a:p>
        </p:txBody>
      </p:sp>
      <p:sp>
        <p:nvSpPr>
          <p:cNvPr id="44" name="object 44"/>
          <p:cNvSpPr/>
          <p:nvPr/>
        </p:nvSpPr>
        <p:spPr>
          <a:xfrm>
            <a:off x="614172" y="3429634"/>
            <a:ext cx="4860925" cy="175260"/>
          </a:xfrm>
          <a:custGeom>
            <a:avLst/>
            <a:gdLst/>
            <a:ahLst/>
            <a:cxnLst/>
            <a:rect l="l" t="t" r="r" b="b"/>
            <a:pathLst>
              <a:path w="4860925" h="175260">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45" name="object 45"/>
          <p:cNvSpPr/>
          <p:nvPr/>
        </p:nvSpPr>
        <p:spPr>
          <a:xfrm>
            <a:off x="614172" y="360489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6" name="object 46"/>
          <p:cNvSpPr/>
          <p:nvPr/>
        </p:nvSpPr>
        <p:spPr>
          <a:xfrm>
            <a:off x="614172" y="3780154"/>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7" name="object 47"/>
          <p:cNvSpPr/>
          <p:nvPr/>
        </p:nvSpPr>
        <p:spPr>
          <a:xfrm>
            <a:off x="614172" y="3955415"/>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48" name="object 48"/>
          <p:cNvSpPr txBox="1"/>
          <p:nvPr/>
        </p:nvSpPr>
        <p:spPr>
          <a:xfrm>
            <a:off x="601472" y="2595118"/>
            <a:ext cx="5730240" cy="1545590"/>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155"/>
              </a:spcBef>
            </a:pPr>
            <a:r>
              <a:rPr sz="1350" spc="-5" dirty="0">
                <a:latin typeface="Arial"/>
                <a:cs typeface="Arial"/>
              </a:rPr>
              <a:t>Sprinkler Irrigation</a:t>
            </a:r>
            <a:endParaRPr sz="1350">
              <a:latin typeface="Arial"/>
              <a:cs typeface="Arial"/>
            </a:endParaRPr>
          </a:p>
          <a:p>
            <a:pPr marL="12700" marR="1054735">
              <a:lnSpc>
                <a:spcPts val="1380"/>
              </a:lnSpc>
              <a:spcBef>
                <a:spcPts val="770"/>
              </a:spcBef>
            </a:pPr>
            <a:r>
              <a:rPr sz="1200" spc="-5" dirty="0">
                <a:latin typeface="Times New Roman"/>
                <a:cs typeface="Times New Roman"/>
              </a:rPr>
              <a:t>Same Management as described Practices </a:t>
            </a:r>
            <a:r>
              <a:rPr sz="1200" dirty="0">
                <a:latin typeface="Times New Roman"/>
                <a:cs typeface="Times New Roman"/>
              </a:rPr>
              <a:t>in </a:t>
            </a:r>
            <a:r>
              <a:rPr sz="1200" spc="-5" dirty="0">
                <a:latin typeface="Times New Roman"/>
                <a:cs typeface="Times New Roman"/>
              </a:rPr>
              <a:t>"Sediment " section. </a:t>
            </a:r>
            <a:r>
              <a:rPr sz="1200" dirty="0">
                <a:latin typeface="Times New Roman"/>
                <a:cs typeface="Times New Roman"/>
              </a:rPr>
              <a:t>The  </a:t>
            </a:r>
            <a:r>
              <a:rPr sz="1200" spc="-5" dirty="0">
                <a:latin typeface="Times New Roman"/>
                <a:cs typeface="Times New Roman"/>
              </a:rPr>
              <a:t>objective is </a:t>
            </a:r>
            <a:r>
              <a:rPr sz="1200" dirty="0">
                <a:latin typeface="Times New Roman"/>
                <a:cs typeface="Times New Roman"/>
              </a:rPr>
              <a:t>to </a:t>
            </a:r>
            <a:r>
              <a:rPr sz="1200" spc="-5" dirty="0">
                <a:latin typeface="Times New Roman"/>
                <a:cs typeface="Times New Roman"/>
              </a:rPr>
              <a:t>apply irrigation water efficiently </a:t>
            </a:r>
            <a:r>
              <a:rPr sz="1200" dirty="0">
                <a:latin typeface="Times New Roman"/>
                <a:cs typeface="Times New Roman"/>
              </a:rPr>
              <a:t>and </a:t>
            </a:r>
            <a:r>
              <a:rPr sz="1200" spc="-5" dirty="0">
                <a:latin typeface="Times New Roman"/>
                <a:cs typeface="Times New Roman"/>
              </a:rPr>
              <a:t>uniformly </a:t>
            </a:r>
            <a:r>
              <a:rPr sz="1200" dirty="0">
                <a:latin typeface="Times New Roman"/>
                <a:cs typeface="Times New Roman"/>
              </a:rPr>
              <a:t>to </a:t>
            </a:r>
            <a:r>
              <a:rPr sz="1200" spc="-5" dirty="0">
                <a:latin typeface="Times New Roman"/>
                <a:cs typeface="Times New Roman"/>
              </a:rPr>
              <a:t>maintain  adequate </a:t>
            </a:r>
            <a:r>
              <a:rPr sz="1200" dirty="0">
                <a:latin typeface="Times New Roman"/>
                <a:cs typeface="Times New Roman"/>
              </a:rPr>
              <a:t>soil moisture for optimum </a:t>
            </a:r>
            <a:r>
              <a:rPr sz="1200" spc="-5" dirty="0">
                <a:latin typeface="Times New Roman"/>
                <a:cs typeface="Times New Roman"/>
              </a:rPr>
              <a:t>plant growth, </a:t>
            </a:r>
            <a:r>
              <a:rPr sz="1200" dirty="0">
                <a:latin typeface="Times New Roman"/>
                <a:cs typeface="Times New Roman"/>
              </a:rPr>
              <a:t>without </a:t>
            </a:r>
            <a:r>
              <a:rPr sz="1200" spc="-5" dirty="0">
                <a:latin typeface="Times New Roman"/>
                <a:cs typeface="Times New Roman"/>
              </a:rPr>
              <a:t>causing excessive  erosion </a:t>
            </a:r>
            <a:r>
              <a:rPr sz="1200" dirty="0">
                <a:latin typeface="Times New Roman"/>
                <a:cs typeface="Times New Roman"/>
              </a:rPr>
              <a:t>of </a:t>
            </a:r>
            <a:r>
              <a:rPr sz="1200" spc="-5" dirty="0">
                <a:latin typeface="Times New Roman"/>
                <a:cs typeface="Times New Roman"/>
              </a:rPr>
              <a:t>nutrientladen </a:t>
            </a:r>
            <a:r>
              <a:rPr sz="1200" dirty="0">
                <a:latin typeface="Times New Roman"/>
                <a:cs typeface="Times New Roman"/>
              </a:rPr>
              <a:t>soils.</a:t>
            </a:r>
            <a:endParaRPr sz="1200">
              <a:latin typeface="Times New Roman"/>
              <a:cs typeface="Times New Roman"/>
            </a:endParaRPr>
          </a:p>
        </p:txBody>
      </p:sp>
      <p:sp>
        <p:nvSpPr>
          <p:cNvPr id="49" name="object 49"/>
          <p:cNvSpPr/>
          <p:nvPr/>
        </p:nvSpPr>
        <p:spPr>
          <a:xfrm>
            <a:off x="5551296" y="3042157"/>
            <a:ext cx="2221230" cy="1318895"/>
          </a:xfrm>
          <a:custGeom>
            <a:avLst/>
            <a:gdLst/>
            <a:ahLst/>
            <a:cxnLst/>
            <a:rect l="l" t="t" r="r" b="b"/>
            <a:pathLst>
              <a:path w="2221229" h="1318895">
                <a:moveTo>
                  <a:pt x="0" y="1318641"/>
                </a:moveTo>
                <a:lnTo>
                  <a:pt x="2221103" y="1318641"/>
                </a:lnTo>
                <a:lnTo>
                  <a:pt x="2221103" y="0"/>
                </a:lnTo>
                <a:lnTo>
                  <a:pt x="0" y="0"/>
                </a:lnTo>
                <a:lnTo>
                  <a:pt x="0" y="1318641"/>
                </a:lnTo>
                <a:close/>
              </a:path>
            </a:pathLst>
          </a:custGeom>
          <a:solidFill>
            <a:srgbClr val="F0F0F0"/>
          </a:solidFill>
        </p:spPr>
        <p:txBody>
          <a:bodyPr wrap="square" lIns="0" tIns="0" rIns="0" bIns="0" rtlCol="0"/>
          <a:lstStyle/>
          <a:p>
            <a:endParaRPr/>
          </a:p>
        </p:txBody>
      </p:sp>
      <p:sp>
        <p:nvSpPr>
          <p:cNvPr id="50" name="object 50"/>
          <p:cNvSpPr/>
          <p:nvPr/>
        </p:nvSpPr>
        <p:spPr>
          <a:xfrm>
            <a:off x="5645784" y="3138170"/>
            <a:ext cx="1930400" cy="260985"/>
          </a:xfrm>
          <a:custGeom>
            <a:avLst/>
            <a:gdLst/>
            <a:ahLst/>
            <a:cxnLst/>
            <a:rect l="l" t="t" r="r" b="b"/>
            <a:pathLst>
              <a:path w="1930400" h="260985">
                <a:moveTo>
                  <a:pt x="0" y="260984"/>
                </a:moveTo>
                <a:lnTo>
                  <a:pt x="1930018" y="260984"/>
                </a:lnTo>
                <a:lnTo>
                  <a:pt x="1930018" y="0"/>
                </a:lnTo>
                <a:lnTo>
                  <a:pt x="0" y="0"/>
                </a:lnTo>
                <a:lnTo>
                  <a:pt x="0" y="260984"/>
                </a:lnTo>
                <a:close/>
              </a:path>
            </a:pathLst>
          </a:custGeom>
          <a:solidFill>
            <a:srgbClr val="FFFFFF"/>
          </a:solidFill>
        </p:spPr>
        <p:txBody>
          <a:bodyPr wrap="square" lIns="0" tIns="0" rIns="0" bIns="0" rtlCol="0"/>
          <a:lstStyle/>
          <a:p>
            <a:endParaRPr/>
          </a:p>
        </p:txBody>
      </p:sp>
      <p:sp>
        <p:nvSpPr>
          <p:cNvPr id="51" name="object 51"/>
          <p:cNvSpPr/>
          <p:nvPr/>
        </p:nvSpPr>
        <p:spPr>
          <a:xfrm>
            <a:off x="5798184" y="3136722"/>
            <a:ext cx="1701164" cy="262890"/>
          </a:xfrm>
          <a:custGeom>
            <a:avLst/>
            <a:gdLst/>
            <a:ahLst/>
            <a:cxnLst/>
            <a:rect l="l" t="t" r="r" b="b"/>
            <a:pathLst>
              <a:path w="1701165" h="262889">
                <a:moveTo>
                  <a:pt x="1701038" y="0"/>
                </a:moveTo>
                <a:lnTo>
                  <a:pt x="0" y="0"/>
                </a:lnTo>
                <a:lnTo>
                  <a:pt x="0" y="262432"/>
                </a:lnTo>
                <a:lnTo>
                  <a:pt x="1701038" y="262432"/>
                </a:lnTo>
                <a:lnTo>
                  <a:pt x="1701038" y="0"/>
                </a:lnTo>
                <a:close/>
              </a:path>
            </a:pathLst>
          </a:custGeom>
          <a:solidFill>
            <a:srgbClr val="FFFFFF"/>
          </a:solidFill>
        </p:spPr>
        <p:txBody>
          <a:bodyPr wrap="square" lIns="0" tIns="0" rIns="0" bIns="0" rtlCol="0"/>
          <a:lstStyle/>
          <a:p>
            <a:endParaRPr/>
          </a:p>
        </p:txBody>
      </p:sp>
      <p:sp>
        <p:nvSpPr>
          <p:cNvPr id="52" name="object 52"/>
          <p:cNvSpPr/>
          <p:nvPr/>
        </p:nvSpPr>
        <p:spPr>
          <a:xfrm>
            <a:off x="5798311" y="313702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53" name="object 53"/>
          <p:cNvSpPr/>
          <p:nvPr/>
        </p:nvSpPr>
        <p:spPr>
          <a:xfrm>
            <a:off x="5807836" y="3184352"/>
            <a:ext cx="123830" cy="122933"/>
          </a:xfrm>
          <a:prstGeom prst="rect">
            <a:avLst/>
          </a:prstGeom>
          <a:blipFill>
            <a:blip r:embed="rId4" cstate="print"/>
            <a:stretch>
              <a:fillRect/>
            </a:stretch>
          </a:blipFill>
        </p:spPr>
        <p:txBody>
          <a:bodyPr wrap="square" lIns="0" tIns="0" rIns="0" bIns="0" rtlCol="0"/>
          <a:lstStyle/>
          <a:p>
            <a:endParaRPr/>
          </a:p>
        </p:txBody>
      </p:sp>
      <p:sp>
        <p:nvSpPr>
          <p:cNvPr id="54" name="object 54"/>
          <p:cNvSpPr/>
          <p:nvPr/>
        </p:nvSpPr>
        <p:spPr>
          <a:xfrm>
            <a:off x="5645784" y="3569842"/>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55" name="object 55"/>
          <p:cNvSpPr/>
          <p:nvPr/>
        </p:nvSpPr>
        <p:spPr>
          <a:xfrm>
            <a:off x="5798184" y="3569842"/>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56" name="object 56"/>
          <p:cNvSpPr/>
          <p:nvPr/>
        </p:nvSpPr>
        <p:spPr>
          <a:xfrm>
            <a:off x="5798311" y="357009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57" name="object 57"/>
          <p:cNvSpPr/>
          <p:nvPr/>
        </p:nvSpPr>
        <p:spPr>
          <a:xfrm>
            <a:off x="5941190" y="357009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58" name="object 58"/>
          <p:cNvSpPr/>
          <p:nvPr/>
        </p:nvSpPr>
        <p:spPr>
          <a:xfrm>
            <a:off x="5807836" y="3617422"/>
            <a:ext cx="123830" cy="122933"/>
          </a:xfrm>
          <a:prstGeom prst="rect">
            <a:avLst/>
          </a:prstGeom>
          <a:blipFill>
            <a:blip r:embed="rId4" cstate="print"/>
            <a:stretch>
              <a:fillRect/>
            </a:stretch>
          </a:blipFill>
        </p:spPr>
        <p:txBody>
          <a:bodyPr wrap="square" lIns="0" tIns="0" rIns="0" bIns="0" rtlCol="0"/>
          <a:lstStyle/>
          <a:p>
            <a:endParaRPr/>
          </a:p>
        </p:txBody>
      </p:sp>
      <p:sp>
        <p:nvSpPr>
          <p:cNvPr id="59" name="object 59"/>
          <p:cNvSpPr/>
          <p:nvPr/>
        </p:nvSpPr>
        <p:spPr>
          <a:xfrm>
            <a:off x="5647309" y="383197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60" name="object 60"/>
          <p:cNvSpPr/>
          <p:nvPr/>
        </p:nvSpPr>
        <p:spPr>
          <a:xfrm>
            <a:off x="5647309" y="349364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61" name="object 61"/>
          <p:cNvSpPr/>
          <p:nvPr/>
        </p:nvSpPr>
        <p:spPr>
          <a:xfrm>
            <a:off x="5645784" y="4002659"/>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62" name="object 62"/>
          <p:cNvSpPr/>
          <p:nvPr/>
        </p:nvSpPr>
        <p:spPr>
          <a:xfrm>
            <a:off x="5798184" y="4002659"/>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3" name="object 63"/>
          <p:cNvSpPr/>
          <p:nvPr/>
        </p:nvSpPr>
        <p:spPr>
          <a:xfrm>
            <a:off x="5798311" y="400253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4" name="object 64"/>
          <p:cNvSpPr/>
          <p:nvPr/>
        </p:nvSpPr>
        <p:spPr>
          <a:xfrm>
            <a:off x="5807836" y="4049857"/>
            <a:ext cx="123830" cy="122933"/>
          </a:xfrm>
          <a:prstGeom prst="rect">
            <a:avLst/>
          </a:prstGeom>
          <a:blipFill>
            <a:blip r:embed="rId2" cstate="print"/>
            <a:stretch>
              <a:fillRect/>
            </a:stretch>
          </a:blipFill>
        </p:spPr>
        <p:txBody>
          <a:bodyPr wrap="square" lIns="0" tIns="0" rIns="0" bIns="0" rtlCol="0"/>
          <a:lstStyle/>
          <a:p>
            <a:endParaRPr/>
          </a:p>
        </p:txBody>
      </p:sp>
      <p:graphicFrame>
        <p:nvGraphicFramePr>
          <p:cNvPr id="65" name="object 65"/>
          <p:cNvGraphicFramePr>
            <a:graphicFrameLocks noGrp="1"/>
          </p:cNvGraphicFramePr>
          <p:nvPr/>
        </p:nvGraphicFramePr>
        <p:xfrm>
          <a:off x="5645784" y="2965957"/>
          <a:ext cx="1929764" cy="1375026"/>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4564">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832">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1"/>
                  </a:ext>
                </a:extLst>
              </a:tr>
              <a:tr h="94741">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362">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solidFill>
                      <a:srgbClr val="F0F0F0"/>
                    </a:solidFill>
                  </a:tcPr>
                </a:tc>
                <a:extLst>
                  <a:ext uri="{0D108BD9-81ED-4DB2-BD59-A6C34878D82A}">
                    <a16:rowId xmlns:a16="http://schemas.microsoft.com/office/drawing/2014/main" val="10003"/>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66" name="object 66"/>
          <p:cNvSpPr/>
          <p:nvPr/>
        </p:nvSpPr>
        <p:spPr>
          <a:xfrm>
            <a:off x="466344" y="2965957"/>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67" name="object 67"/>
          <p:cNvSpPr/>
          <p:nvPr/>
        </p:nvSpPr>
        <p:spPr>
          <a:xfrm>
            <a:off x="5551296" y="296595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68" name="object 68"/>
          <p:cNvSpPr/>
          <p:nvPr/>
        </p:nvSpPr>
        <p:spPr>
          <a:xfrm>
            <a:off x="461772" y="4360798"/>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69" name="object 69"/>
          <p:cNvSpPr/>
          <p:nvPr/>
        </p:nvSpPr>
        <p:spPr>
          <a:xfrm>
            <a:off x="5551296" y="436079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70" name="object 70"/>
          <p:cNvSpPr txBox="1"/>
          <p:nvPr/>
        </p:nvSpPr>
        <p:spPr>
          <a:xfrm>
            <a:off x="601472" y="4487191"/>
            <a:ext cx="4844415" cy="1124585"/>
          </a:xfrm>
          <a:prstGeom prst="rect">
            <a:avLst/>
          </a:prstGeom>
        </p:spPr>
        <p:txBody>
          <a:bodyPr vert="horz" wrap="square" lIns="0" tIns="110489" rIns="0" bIns="0" rtlCol="0">
            <a:spAutoFit/>
          </a:bodyPr>
          <a:lstStyle/>
          <a:p>
            <a:pPr marL="12700">
              <a:lnSpc>
                <a:spcPct val="100000"/>
              </a:lnSpc>
              <a:spcBef>
                <a:spcPts val="869"/>
              </a:spcBef>
            </a:pPr>
            <a:r>
              <a:rPr sz="1350" spc="-5" dirty="0">
                <a:latin typeface="Arial"/>
                <a:cs typeface="Arial"/>
              </a:rPr>
              <a:t>Drip Irrigation</a:t>
            </a:r>
            <a:endParaRPr sz="1350">
              <a:latin typeface="Arial"/>
              <a:cs typeface="Arial"/>
            </a:endParaRPr>
          </a:p>
          <a:p>
            <a:pPr marL="12700" marR="5080">
              <a:lnSpc>
                <a:spcPct val="95900"/>
              </a:lnSpc>
              <a:spcBef>
                <a:spcPts val="73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objective  </a:t>
            </a:r>
            <a:r>
              <a:rPr sz="1200" spc="-5" dirty="0">
                <a:latin typeface="Times New Roman"/>
                <a:cs typeface="Times New Roman"/>
              </a:rPr>
              <a:t>is </a:t>
            </a:r>
            <a:r>
              <a:rPr sz="1200" dirty="0">
                <a:latin typeface="Times New Roman"/>
                <a:cs typeface="Times New Roman"/>
              </a:rPr>
              <a:t>to </a:t>
            </a:r>
            <a:r>
              <a:rPr sz="1200" spc="-5" dirty="0">
                <a:latin typeface="Times New Roman"/>
                <a:cs typeface="Times New Roman"/>
              </a:rPr>
              <a:t>apply irrigation water efficiently </a:t>
            </a:r>
            <a:r>
              <a:rPr sz="1200" dirty="0">
                <a:latin typeface="Times New Roman"/>
                <a:cs typeface="Times New Roman"/>
              </a:rPr>
              <a:t>and uniformly to </a:t>
            </a:r>
            <a:r>
              <a:rPr sz="1200" spc="-5" dirty="0">
                <a:latin typeface="Times New Roman"/>
                <a:cs typeface="Times New Roman"/>
              </a:rPr>
              <a:t>maintain adequate </a:t>
            </a:r>
            <a:r>
              <a:rPr sz="1200" dirty="0">
                <a:latin typeface="Times New Roman"/>
                <a:cs typeface="Times New Roman"/>
              </a:rPr>
              <a:t>soil  moisture for optimum plant </a:t>
            </a:r>
            <a:r>
              <a:rPr sz="1200" spc="-5" dirty="0">
                <a:latin typeface="Times New Roman"/>
                <a:cs typeface="Times New Roman"/>
              </a:rPr>
              <a:t>growth, </a:t>
            </a:r>
            <a:r>
              <a:rPr sz="1200" dirty="0">
                <a:latin typeface="Times New Roman"/>
                <a:cs typeface="Times New Roman"/>
              </a:rPr>
              <a:t>without causing </a:t>
            </a:r>
            <a:r>
              <a:rPr sz="1200" spc="-5" dirty="0">
                <a:latin typeface="Times New Roman"/>
                <a:cs typeface="Times New Roman"/>
              </a:rPr>
              <a:t>excessive erosion </a:t>
            </a:r>
            <a:r>
              <a:rPr sz="1200" dirty="0">
                <a:latin typeface="Times New Roman"/>
                <a:cs typeface="Times New Roman"/>
              </a:rPr>
              <a:t>of  </a:t>
            </a:r>
            <a:r>
              <a:rPr sz="1200" spc="-5" dirty="0">
                <a:latin typeface="Times New Roman"/>
                <a:cs typeface="Times New Roman"/>
              </a:rPr>
              <a:t>nutrientladen soils.</a:t>
            </a:r>
            <a:endParaRPr sz="1200">
              <a:latin typeface="Times New Roman"/>
              <a:cs typeface="Times New Roman"/>
            </a:endParaRPr>
          </a:p>
        </p:txBody>
      </p:sp>
      <p:sp>
        <p:nvSpPr>
          <p:cNvPr id="71" name="object 71"/>
          <p:cNvSpPr/>
          <p:nvPr/>
        </p:nvSpPr>
        <p:spPr>
          <a:xfrm>
            <a:off x="5807836" y="4655012"/>
            <a:ext cx="123830" cy="122933"/>
          </a:xfrm>
          <a:prstGeom prst="rect">
            <a:avLst/>
          </a:prstGeom>
          <a:blipFill>
            <a:blip r:embed="rId3" cstate="print"/>
            <a:stretch>
              <a:fillRect/>
            </a:stretch>
          </a:blipFill>
        </p:spPr>
        <p:txBody>
          <a:bodyPr wrap="square" lIns="0" tIns="0" rIns="0" bIns="0" rtlCol="0"/>
          <a:lstStyle/>
          <a:p>
            <a:endParaRPr/>
          </a:p>
        </p:txBody>
      </p:sp>
      <p:sp>
        <p:nvSpPr>
          <p:cNvPr id="72" name="object 72"/>
          <p:cNvSpPr txBox="1"/>
          <p:nvPr/>
        </p:nvSpPr>
        <p:spPr>
          <a:xfrm>
            <a:off x="6043421" y="4671186"/>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73" name="object 73"/>
          <p:cNvSpPr/>
          <p:nvPr/>
        </p:nvSpPr>
        <p:spPr>
          <a:xfrm>
            <a:off x="5645784" y="5040503"/>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4" name="object 74"/>
          <p:cNvSpPr/>
          <p:nvPr/>
        </p:nvSpPr>
        <p:spPr>
          <a:xfrm>
            <a:off x="5798184" y="5040503"/>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5" name="object 75"/>
          <p:cNvSpPr/>
          <p:nvPr/>
        </p:nvSpPr>
        <p:spPr>
          <a:xfrm>
            <a:off x="5798311" y="504075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6" name="object 76"/>
          <p:cNvSpPr/>
          <p:nvPr/>
        </p:nvSpPr>
        <p:spPr>
          <a:xfrm>
            <a:off x="5941190" y="504075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7" name="object 77"/>
          <p:cNvSpPr/>
          <p:nvPr/>
        </p:nvSpPr>
        <p:spPr>
          <a:xfrm>
            <a:off x="5807836" y="5088082"/>
            <a:ext cx="123830" cy="122933"/>
          </a:xfrm>
          <a:prstGeom prst="rect">
            <a:avLst/>
          </a:prstGeom>
          <a:blipFill>
            <a:blip r:embed="rId2" cstate="print"/>
            <a:stretch>
              <a:fillRect/>
            </a:stretch>
          </a:blipFill>
        </p:spPr>
        <p:txBody>
          <a:bodyPr wrap="square" lIns="0" tIns="0" rIns="0" bIns="0" rtlCol="0"/>
          <a:lstStyle/>
          <a:p>
            <a:endParaRPr/>
          </a:p>
        </p:txBody>
      </p:sp>
      <p:sp>
        <p:nvSpPr>
          <p:cNvPr id="78" name="object 78"/>
          <p:cNvSpPr txBox="1"/>
          <p:nvPr/>
        </p:nvSpPr>
        <p:spPr>
          <a:xfrm>
            <a:off x="6043421" y="5104003"/>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79" name="object 79"/>
          <p:cNvSpPr/>
          <p:nvPr/>
        </p:nvSpPr>
        <p:spPr>
          <a:xfrm>
            <a:off x="5647309" y="530263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80" name="object 80"/>
          <p:cNvSpPr/>
          <p:nvPr/>
        </p:nvSpPr>
        <p:spPr>
          <a:xfrm>
            <a:off x="5647309" y="4964303"/>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81" name="object 81"/>
          <p:cNvSpPr/>
          <p:nvPr/>
        </p:nvSpPr>
        <p:spPr>
          <a:xfrm>
            <a:off x="5807836" y="5520518"/>
            <a:ext cx="123830" cy="122933"/>
          </a:xfrm>
          <a:prstGeom prst="rect">
            <a:avLst/>
          </a:prstGeom>
          <a:blipFill>
            <a:blip r:embed="rId3" cstate="print"/>
            <a:stretch>
              <a:fillRect/>
            </a:stretch>
          </a:blipFill>
        </p:spPr>
        <p:txBody>
          <a:bodyPr wrap="square" lIns="0" tIns="0" rIns="0" bIns="0" rtlCol="0"/>
          <a:lstStyle/>
          <a:p>
            <a:endParaRPr/>
          </a:p>
        </p:txBody>
      </p:sp>
      <p:sp>
        <p:nvSpPr>
          <p:cNvPr id="82" name="object 82"/>
          <p:cNvSpPr/>
          <p:nvPr/>
        </p:nvSpPr>
        <p:spPr>
          <a:xfrm>
            <a:off x="466344" y="5982589"/>
            <a:ext cx="5085080" cy="1318260"/>
          </a:xfrm>
          <a:custGeom>
            <a:avLst/>
            <a:gdLst/>
            <a:ahLst/>
            <a:cxnLst/>
            <a:rect l="l" t="t" r="r" b="b"/>
            <a:pathLst>
              <a:path w="5085080" h="1318259">
                <a:moveTo>
                  <a:pt x="0" y="1318260"/>
                </a:moveTo>
                <a:lnTo>
                  <a:pt x="5084953" y="1318260"/>
                </a:lnTo>
                <a:lnTo>
                  <a:pt x="5084953" y="0"/>
                </a:lnTo>
                <a:lnTo>
                  <a:pt x="0" y="0"/>
                </a:lnTo>
                <a:lnTo>
                  <a:pt x="0" y="1318260"/>
                </a:lnTo>
                <a:close/>
              </a:path>
            </a:pathLst>
          </a:custGeom>
          <a:solidFill>
            <a:srgbClr val="F0F0F0"/>
          </a:solidFill>
        </p:spPr>
        <p:txBody>
          <a:bodyPr wrap="square" lIns="0" tIns="0" rIns="0" bIns="0" rtlCol="0"/>
          <a:lstStyle/>
          <a:p>
            <a:endParaRPr/>
          </a:p>
        </p:txBody>
      </p:sp>
      <p:sp>
        <p:nvSpPr>
          <p:cNvPr id="83" name="object 83"/>
          <p:cNvSpPr/>
          <p:nvPr/>
        </p:nvSpPr>
        <p:spPr>
          <a:xfrm>
            <a:off x="614172" y="5982589"/>
            <a:ext cx="4860925" cy="388620"/>
          </a:xfrm>
          <a:custGeom>
            <a:avLst/>
            <a:gdLst/>
            <a:ahLst/>
            <a:cxnLst/>
            <a:rect l="l" t="t" r="r" b="b"/>
            <a:pathLst>
              <a:path w="4860925" h="388620">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84" name="object 84"/>
          <p:cNvSpPr/>
          <p:nvPr/>
        </p:nvSpPr>
        <p:spPr>
          <a:xfrm>
            <a:off x="614172" y="6371209"/>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85" name="object 85"/>
          <p:cNvSpPr/>
          <p:nvPr/>
        </p:nvSpPr>
        <p:spPr>
          <a:xfrm>
            <a:off x="614172" y="6546468"/>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86" name="object 86"/>
          <p:cNvSpPr/>
          <p:nvPr/>
        </p:nvSpPr>
        <p:spPr>
          <a:xfrm>
            <a:off x="614172" y="6721729"/>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87" name="object 87"/>
          <p:cNvSpPr txBox="1"/>
          <p:nvPr/>
        </p:nvSpPr>
        <p:spPr>
          <a:xfrm>
            <a:off x="601472" y="5537072"/>
            <a:ext cx="5730240" cy="1369695"/>
          </a:xfrm>
          <a:prstGeom prst="rect">
            <a:avLst/>
          </a:prstGeom>
        </p:spPr>
        <p:txBody>
          <a:bodyPr vert="horz" wrap="square" lIns="0" tIns="12700" rIns="0" bIns="0" rtlCol="0">
            <a:spAutoFit/>
          </a:bodyPr>
          <a:lstStyle/>
          <a:p>
            <a:pPr marR="5080" algn="r">
              <a:lnSpc>
                <a:spcPct val="100000"/>
              </a:lnSpc>
              <a:spcBef>
                <a:spcPts val="100"/>
              </a:spcBef>
            </a:pPr>
            <a:r>
              <a:rPr sz="1200" spc="-5" dirty="0">
                <a:latin typeface="Times New Roman"/>
                <a:cs typeface="Times New Roman"/>
              </a:rPr>
              <a:t>N/A</a:t>
            </a:r>
            <a:endParaRPr sz="1200">
              <a:latin typeface="Times New Roman"/>
              <a:cs typeface="Times New Roman"/>
            </a:endParaRPr>
          </a:p>
          <a:p>
            <a:pPr>
              <a:lnSpc>
                <a:spcPct val="100000"/>
              </a:lnSpc>
            </a:pPr>
            <a:endParaRPr sz="1300">
              <a:latin typeface="Times New Roman"/>
              <a:cs typeface="Times New Roman"/>
            </a:endParaRPr>
          </a:p>
          <a:p>
            <a:pPr marL="12700">
              <a:lnSpc>
                <a:spcPct val="100000"/>
              </a:lnSpc>
              <a:spcBef>
                <a:spcPts val="1140"/>
              </a:spcBef>
            </a:pPr>
            <a:r>
              <a:rPr sz="1350" spc="-5" dirty="0">
                <a:latin typeface="Arial"/>
                <a:cs typeface="Arial"/>
              </a:rPr>
              <a:t>Reduced Tillage</a:t>
            </a:r>
            <a:endParaRPr sz="1350">
              <a:latin typeface="Arial"/>
              <a:cs typeface="Arial"/>
            </a:endParaRPr>
          </a:p>
          <a:p>
            <a:pPr marL="12700" marR="931544">
              <a:lnSpc>
                <a:spcPts val="1380"/>
              </a:lnSpc>
              <a:spcBef>
                <a:spcPts val="78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This practice  </a:t>
            </a:r>
            <a:r>
              <a:rPr sz="1200" spc="-5" dirty="0">
                <a:latin typeface="Times New Roman"/>
                <a:cs typeface="Times New Roman"/>
              </a:rPr>
              <a:t>eliminates </a:t>
            </a:r>
            <a:r>
              <a:rPr sz="1200" dirty="0">
                <a:latin typeface="Times New Roman"/>
                <a:cs typeface="Times New Roman"/>
              </a:rPr>
              <a:t>one or </a:t>
            </a:r>
            <a:r>
              <a:rPr sz="1200" spc="-5" dirty="0">
                <a:latin typeface="Times New Roman"/>
                <a:cs typeface="Times New Roman"/>
              </a:rPr>
              <a:t>more </a:t>
            </a:r>
            <a:r>
              <a:rPr sz="1200" dirty="0">
                <a:latin typeface="Times New Roman"/>
                <a:cs typeface="Times New Roman"/>
              </a:rPr>
              <a:t>cultivation per </a:t>
            </a:r>
            <a:r>
              <a:rPr sz="1200" spc="-5" dirty="0">
                <a:latin typeface="Times New Roman"/>
                <a:cs typeface="Times New Roman"/>
              </a:rPr>
              <a:t>crop, minimizing erosion </a:t>
            </a:r>
            <a:r>
              <a:rPr sz="1200" dirty="0">
                <a:latin typeface="Times New Roman"/>
                <a:cs typeface="Times New Roman"/>
              </a:rPr>
              <a:t>of nutrient  </a:t>
            </a:r>
            <a:r>
              <a:rPr sz="1200" spc="-5" dirty="0">
                <a:latin typeface="Times New Roman"/>
                <a:cs typeface="Times New Roman"/>
              </a:rPr>
              <a:t>laden soils, </a:t>
            </a:r>
            <a:r>
              <a:rPr sz="1200" dirty="0">
                <a:latin typeface="Times New Roman"/>
                <a:cs typeface="Times New Roman"/>
              </a:rPr>
              <a:t>and </a:t>
            </a:r>
            <a:r>
              <a:rPr sz="1200" spc="-5" dirty="0">
                <a:latin typeface="Times New Roman"/>
                <a:cs typeface="Times New Roman"/>
              </a:rPr>
              <a:t>sedimentation that may occur </a:t>
            </a:r>
            <a:r>
              <a:rPr sz="1200" dirty="0">
                <a:latin typeface="Times New Roman"/>
                <a:cs typeface="Times New Roman"/>
              </a:rPr>
              <a:t>in the</a:t>
            </a:r>
            <a:r>
              <a:rPr sz="1200" spc="40" dirty="0">
                <a:latin typeface="Times New Roman"/>
                <a:cs typeface="Times New Roman"/>
              </a:rPr>
              <a:t> </a:t>
            </a:r>
            <a:r>
              <a:rPr sz="1200" spc="-5" dirty="0">
                <a:latin typeface="Times New Roman"/>
                <a:cs typeface="Times New Roman"/>
              </a:rPr>
              <a:t>furrow.</a:t>
            </a:r>
            <a:endParaRPr sz="1200">
              <a:latin typeface="Times New Roman"/>
              <a:cs typeface="Times New Roman"/>
            </a:endParaRPr>
          </a:p>
        </p:txBody>
      </p:sp>
      <p:sp>
        <p:nvSpPr>
          <p:cNvPr id="88" name="object 88"/>
          <p:cNvSpPr/>
          <p:nvPr/>
        </p:nvSpPr>
        <p:spPr>
          <a:xfrm>
            <a:off x="5551296" y="5982589"/>
            <a:ext cx="2221230" cy="1318260"/>
          </a:xfrm>
          <a:custGeom>
            <a:avLst/>
            <a:gdLst/>
            <a:ahLst/>
            <a:cxnLst/>
            <a:rect l="l" t="t" r="r" b="b"/>
            <a:pathLst>
              <a:path w="2221229" h="1318259">
                <a:moveTo>
                  <a:pt x="0" y="1318260"/>
                </a:moveTo>
                <a:lnTo>
                  <a:pt x="2221103" y="1318260"/>
                </a:lnTo>
                <a:lnTo>
                  <a:pt x="2221103" y="0"/>
                </a:lnTo>
                <a:lnTo>
                  <a:pt x="0" y="0"/>
                </a:lnTo>
                <a:lnTo>
                  <a:pt x="0" y="1318260"/>
                </a:lnTo>
                <a:close/>
              </a:path>
            </a:pathLst>
          </a:custGeom>
          <a:solidFill>
            <a:srgbClr val="F0F0F0"/>
          </a:solidFill>
        </p:spPr>
        <p:txBody>
          <a:bodyPr wrap="square" lIns="0" tIns="0" rIns="0" bIns="0" rtlCol="0"/>
          <a:lstStyle/>
          <a:p>
            <a:endParaRPr/>
          </a:p>
        </p:txBody>
      </p:sp>
      <p:sp>
        <p:nvSpPr>
          <p:cNvPr id="89" name="object 89"/>
          <p:cNvSpPr/>
          <p:nvPr/>
        </p:nvSpPr>
        <p:spPr>
          <a:xfrm>
            <a:off x="5645784" y="6078601"/>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90" name="object 90"/>
          <p:cNvSpPr/>
          <p:nvPr/>
        </p:nvSpPr>
        <p:spPr>
          <a:xfrm>
            <a:off x="5798184" y="6078601"/>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91" name="object 91"/>
          <p:cNvSpPr/>
          <p:nvPr/>
        </p:nvSpPr>
        <p:spPr>
          <a:xfrm>
            <a:off x="5798311" y="607834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92" name="object 92"/>
          <p:cNvSpPr/>
          <p:nvPr/>
        </p:nvSpPr>
        <p:spPr>
          <a:xfrm>
            <a:off x="5807836" y="6125672"/>
            <a:ext cx="123830" cy="122933"/>
          </a:xfrm>
          <a:prstGeom prst="rect">
            <a:avLst/>
          </a:prstGeom>
          <a:blipFill>
            <a:blip r:embed="rId2" cstate="print"/>
            <a:stretch>
              <a:fillRect/>
            </a:stretch>
          </a:blipFill>
        </p:spPr>
        <p:txBody>
          <a:bodyPr wrap="square" lIns="0" tIns="0" rIns="0" bIns="0" rtlCol="0"/>
          <a:lstStyle/>
          <a:p>
            <a:endParaRPr/>
          </a:p>
        </p:txBody>
      </p:sp>
      <p:sp>
        <p:nvSpPr>
          <p:cNvPr id="93" name="object 93"/>
          <p:cNvSpPr/>
          <p:nvPr/>
        </p:nvSpPr>
        <p:spPr>
          <a:xfrm>
            <a:off x="5645784" y="6511417"/>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94" name="object 94"/>
          <p:cNvSpPr/>
          <p:nvPr/>
        </p:nvSpPr>
        <p:spPr>
          <a:xfrm>
            <a:off x="5798184" y="6511417"/>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95" name="object 95"/>
          <p:cNvSpPr/>
          <p:nvPr/>
        </p:nvSpPr>
        <p:spPr>
          <a:xfrm>
            <a:off x="5798311" y="651141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96" name="object 96"/>
          <p:cNvSpPr/>
          <p:nvPr/>
        </p:nvSpPr>
        <p:spPr>
          <a:xfrm>
            <a:off x="5941190" y="651141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97" name="object 97"/>
          <p:cNvSpPr/>
          <p:nvPr/>
        </p:nvSpPr>
        <p:spPr>
          <a:xfrm>
            <a:off x="5807836" y="6558743"/>
            <a:ext cx="123830" cy="122933"/>
          </a:xfrm>
          <a:prstGeom prst="rect">
            <a:avLst/>
          </a:prstGeom>
          <a:blipFill>
            <a:blip r:embed="rId2" cstate="print"/>
            <a:stretch>
              <a:fillRect/>
            </a:stretch>
          </a:blipFill>
        </p:spPr>
        <p:txBody>
          <a:bodyPr wrap="square" lIns="0" tIns="0" rIns="0" bIns="0" rtlCol="0"/>
          <a:lstStyle/>
          <a:p>
            <a:endParaRPr/>
          </a:p>
        </p:txBody>
      </p:sp>
      <p:sp>
        <p:nvSpPr>
          <p:cNvPr id="98" name="object 98"/>
          <p:cNvSpPr/>
          <p:nvPr/>
        </p:nvSpPr>
        <p:spPr>
          <a:xfrm>
            <a:off x="5647309" y="677354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99" name="object 99"/>
          <p:cNvSpPr/>
          <p:nvPr/>
        </p:nvSpPr>
        <p:spPr>
          <a:xfrm>
            <a:off x="5647309" y="64352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00" name="object 100"/>
          <p:cNvSpPr/>
          <p:nvPr/>
        </p:nvSpPr>
        <p:spPr>
          <a:xfrm>
            <a:off x="5645784" y="6944232"/>
            <a:ext cx="1930400" cy="260985"/>
          </a:xfrm>
          <a:custGeom>
            <a:avLst/>
            <a:gdLst/>
            <a:ahLst/>
            <a:cxnLst/>
            <a:rect l="l" t="t" r="r" b="b"/>
            <a:pathLst>
              <a:path w="1930400" h="260984">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101" name="object 101"/>
          <p:cNvSpPr/>
          <p:nvPr/>
        </p:nvSpPr>
        <p:spPr>
          <a:xfrm>
            <a:off x="5798184" y="6944232"/>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FFFFF"/>
          </a:solidFill>
        </p:spPr>
        <p:txBody>
          <a:bodyPr wrap="square" lIns="0" tIns="0" rIns="0" bIns="0" rtlCol="0"/>
          <a:lstStyle/>
          <a:p>
            <a:endParaRPr/>
          </a:p>
        </p:txBody>
      </p:sp>
      <p:sp>
        <p:nvSpPr>
          <p:cNvPr id="102" name="object 102"/>
          <p:cNvSpPr/>
          <p:nvPr/>
        </p:nvSpPr>
        <p:spPr>
          <a:xfrm>
            <a:off x="5798311" y="694385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03" name="object 103"/>
          <p:cNvSpPr/>
          <p:nvPr/>
        </p:nvSpPr>
        <p:spPr>
          <a:xfrm>
            <a:off x="5807836" y="6991177"/>
            <a:ext cx="123830" cy="122933"/>
          </a:xfrm>
          <a:prstGeom prst="rect">
            <a:avLst/>
          </a:prstGeom>
          <a:blipFill>
            <a:blip r:embed="rId2" cstate="print"/>
            <a:stretch>
              <a:fillRect/>
            </a:stretch>
          </a:blipFill>
        </p:spPr>
        <p:txBody>
          <a:bodyPr wrap="square" lIns="0" tIns="0" rIns="0" bIns="0" rtlCol="0"/>
          <a:lstStyle/>
          <a:p>
            <a:endParaRPr/>
          </a:p>
        </p:txBody>
      </p:sp>
      <p:graphicFrame>
        <p:nvGraphicFramePr>
          <p:cNvPr id="104" name="object 104"/>
          <p:cNvGraphicFramePr>
            <a:graphicFrameLocks noGrp="1"/>
          </p:cNvGraphicFramePr>
          <p:nvPr/>
        </p:nvGraphicFramePr>
        <p:xfrm>
          <a:off x="5645784" y="5906389"/>
          <a:ext cx="1929764" cy="1376168"/>
        </p:xfrm>
        <a:graphic>
          <a:graphicData uri="http://schemas.openxmlformats.org/drawingml/2006/table">
            <a:tbl>
              <a:tblPr firstRow="1" bandRow="1">
                <a:tableStyleId>{2D5ABB26-0587-4C30-8999-92F81FD0307C}</a:tableStyleId>
              </a:tblPr>
              <a:tblGrid>
                <a:gridCol w="152400">
                  <a:extLst>
                    <a:ext uri="{9D8B030D-6E8A-4147-A177-3AD203B41FA5}">
                      <a16:colId xmlns:a16="http://schemas.microsoft.com/office/drawing/2014/main" val="20000"/>
                    </a:ext>
                  </a:extLst>
                </a:gridCol>
                <a:gridCol w="257175">
                  <a:extLst>
                    <a:ext uri="{9D8B030D-6E8A-4147-A177-3AD203B41FA5}">
                      <a16:colId xmlns:a16="http://schemas.microsoft.com/office/drawing/2014/main" val="20001"/>
                    </a:ext>
                  </a:extLst>
                </a:gridCol>
                <a:gridCol w="1520189">
                  <a:extLst>
                    <a:ext uri="{9D8B030D-6E8A-4147-A177-3AD203B41FA5}">
                      <a16:colId xmlns:a16="http://schemas.microsoft.com/office/drawing/2014/main" val="20002"/>
                    </a:ext>
                  </a:extLst>
                </a:gridCol>
              </a:tblGrid>
              <a:tr h="96011">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0"/>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dirty="0">
                          <a:latin typeface="Times New Roman"/>
                          <a:cs typeface="Times New Roman"/>
                        </a:rPr>
                        <a:t>Existing</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1"/>
                  </a:ext>
                </a:extLst>
              </a:tr>
              <a:tr h="94487">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tc>
                  <a:txBody>
                    <a:bodyPr/>
                    <a:lstStyle/>
                    <a:p>
                      <a:pPr>
                        <a:lnSpc>
                          <a:spcPct val="100000"/>
                        </a:lnSpc>
                      </a:pPr>
                      <a:endParaRPr sz="4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2"/>
                  </a:ext>
                </a:extLst>
              </a:tr>
              <a:tr h="356616">
                <a:tc>
                  <a:txBody>
                    <a:bodyPr/>
                    <a:lstStyle/>
                    <a:p>
                      <a:pPr>
                        <a:lnSpc>
                          <a:spcPct val="100000"/>
                        </a:lnSpc>
                      </a:pPr>
                      <a:endParaRPr sz="1200">
                        <a:latin typeface="Times New Roman"/>
                        <a:cs typeface="Times New Roman"/>
                      </a:endParaRPr>
                    </a:p>
                  </a:txBody>
                  <a:tcPr marL="0" marR="0" marT="0" marB="0">
                    <a:solidFill>
                      <a:srgbClr val="F0F0F0"/>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solidFill>
                      <a:srgbClr val="F0F0F0"/>
                    </a:solidFill>
                  </a:tcPr>
                </a:tc>
                <a:extLst>
                  <a:ext uri="{0D108BD9-81ED-4DB2-BD59-A6C34878D82A}">
                    <a16:rowId xmlns:a16="http://schemas.microsoft.com/office/drawing/2014/main" val="10003"/>
                  </a:ext>
                </a:extLst>
              </a:tr>
              <a:tr h="414527">
                <a:tc>
                  <a:txBody>
                    <a:bodyPr/>
                    <a:lstStyle/>
                    <a:p>
                      <a:pPr>
                        <a:lnSpc>
                          <a:spcPct val="100000"/>
                        </a:lnSpc>
                      </a:pPr>
                      <a:endParaRPr sz="1200">
                        <a:latin typeface="Times New Roman"/>
                        <a:cs typeface="Times New Roman"/>
                      </a:endParaRPr>
                    </a:p>
                  </a:txBody>
                  <a:tcPr marL="0" marR="0" marT="0" marB="0">
                    <a:solidFill>
                      <a:srgbClr val="FFFFFF"/>
                    </a:solidFill>
                  </a:tcPr>
                </a:tc>
                <a:tc>
                  <a:txBody>
                    <a:bodyPr/>
                    <a:lstStyle/>
                    <a:p>
                      <a:pPr>
                        <a:lnSpc>
                          <a:spcPct val="100000"/>
                        </a:lnSpc>
                      </a:pPr>
                      <a:endParaRPr sz="1200">
                        <a:latin typeface="Times New Roman"/>
                        <a:cs typeface="Times New Roman"/>
                      </a:endParaRPr>
                    </a:p>
                  </a:txBody>
                  <a:tcPr marL="0" marR="0" marT="0" marB="0"/>
                </a:tc>
                <a:tc>
                  <a:txBody>
                    <a:bodyPr/>
                    <a:lstStyle/>
                    <a:p>
                      <a:pPr>
                        <a:lnSpc>
                          <a:spcPct val="100000"/>
                        </a:lnSpc>
                        <a:spcBef>
                          <a:spcPts val="50"/>
                        </a:spcBef>
                      </a:pPr>
                      <a:endParaRPr sz="1000">
                        <a:latin typeface="Times New Roman"/>
                        <a:cs typeface="Times New Roman"/>
                      </a:endParaRPr>
                    </a:p>
                    <a:p>
                      <a:pPr>
                        <a:lnSpc>
                          <a:spcPct val="100000"/>
                        </a:lnSpc>
                      </a:pPr>
                      <a:r>
                        <a:rPr sz="1200" spc="-5" dirty="0">
                          <a:latin typeface="Times New Roman"/>
                          <a:cs typeface="Times New Roman"/>
                        </a:rPr>
                        <a:t>N/A</a:t>
                      </a:r>
                      <a:endParaRPr sz="1200">
                        <a:latin typeface="Times New Roman"/>
                        <a:cs typeface="Times New Roman"/>
                      </a:endParaRPr>
                    </a:p>
                  </a:txBody>
                  <a:tcPr marL="0" marR="0" marT="6350" marB="0">
                    <a:solidFill>
                      <a:srgbClr val="FFFFFF"/>
                    </a:solidFill>
                  </a:tcPr>
                </a:tc>
                <a:extLst>
                  <a:ext uri="{0D108BD9-81ED-4DB2-BD59-A6C34878D82A}">
                    <a16:rowId xmlns:a16="http://schemas.microsoft.com/office/drawing/2014/main" val="10004"/>
                  </a:ext>
                </a:extLst>
              </a:tr>
            </a:tbl>
          </a:graphicData>
        </a:graphic>
      </p:graphicFrame>
      <p:sp>
        <p:nvSpPr>
          <p:cNvPr id="105" name="object 105"/>
          <p:cNvSpPr/>
          <p:nvPr/>
        </p:nvSpPr>
        <p:spPr>
          <a:xfrm>
            <a:off x="466344" y="5906389"/>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06" name="object 106"/>
          <p:cNvSpPr/>
          <p:nvPr/>
        </p:nvSpPr>
        <p:spPr>
          <a:xfrm>
            <a:off x="5551296" y="5906389"/>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07" name="object 107"/>
          <p:cNvSpPr/>
          <p:nvPr/>
        </p:nvSpPr>
        <p:spPr>
          <a:xfrm>
            <a:off x="461772" y="7300848"/>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108" name="object 108"/>
          <p:cNvSpPr/>
          <p:nvPr/>
        </p:nvSpPr>
        <p:spPr>
          <a:xfrm>
            <a:off x="5551296" y="7300848"/>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09" name="object 109"/>
          <p:cNvSpPr txBox="1"/>
          <p:nvPr/>
        </p:nvSpPr>
        <p:spPr>
          <a:xfrm>
            <a:off x="601472" y="7425900"/>
            <a:ext cx="4768850" cy="776605"/>
          </a:xfrm>
          <a:prstGeom prst="rect">
            <a:avLst/>
          </a:prstGeom>
        </p:spPr>
        <p:txBody>
          <a:bodyPr vert="horz" wrap="square" lIns="0" tIns="112395" rIns="0" bIns="0" rtlCol="0">
            <a:spAutoFit/>
          </a:bodyPr>
          <a:lstStyle/>
          <a:p>
            <a:pPr marL="12700">
              <a:lnSpc>
                <a:spcPct val="100000"/>
              </a:lnSpc>
              <a:spcBef>
                <a:spcPts val="885"/>
              </a:spcBef>
            </a:pPr>
            <a:r>
              <a:rPr sz="1350" dirty="0">
                <a:latin typeface="Arial"/>
                <a:cs typeface="Arial"/>
              </a:rPr>
              <a:t>Channel </a:t>
            </a:r>
            <a:r>
              <a:rPr sz="1350" spc="-5" dirty="0">
                <a:latin typeface="Arial"/>
                <a:cs typeface="Arial"/>
              </a:rPr>
              <a:t>Vegetation/Grassed Waterway</a:t>
            </a:r>
            <a:endParaRPr sz="1350">
              <a:latin typeface="Arial"/>
              <a:cs typeface="Arial"/>
            </a:endParaRPr>
          </a:p>
          <a:p>
            <a:pPr marL="12700" marR="5080">
              <a:lnSpc>
                <a:spcPts val="1380"/>
              </a:lnSpc>
              <a:spcBef>
                <a:spcPts val="785"/>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The practice  </a:t>
            </a:r>
            <a:r>
              <a:rPr sz="1200" spc="-5" dirty="0">
                <a:latin typeface="Times New Roman"/>
                <a:cs typeface="Times New Roman"/>
              </a:rPr>
              <a:t>reduces erosion </a:t>
            </a:r>
            <a:r>
              <a:rPr sz="1200" dirty="0">
                <a:latin typeface="Times New Roman"/>
                <a:cs typeface="Times New Roman"/>
              </a:rPr>
              <a:t>of </a:t>
            </a:r>
            <a:r>
              <a:rPr sz="1200" spc="-5" dirty="0">
                <a:latin typeface="Times New Roman"/>
                <a:cs typeface="Times New Roman"/>
              </a:rPr>
              <a:t>nutrient-laden soils, </a:t>
            </a:r>
            <a:r>
              <a:rPr sz="1200" dirty="0">
                <a:latin typeface="Times New Roman"/>
                <a:cs typeface="Times New Roman"/>
              </a:rPr>
              <a:t>and</a:t>
            </a:r>
            <a:r>
              <a:rPr sz="1200" spc="40" dirty="0">
                <a:latin typeface="Times New Roman"/>
                <a:cs typeface="Times New Roman"/>
              </a:rPr>
              <a:t> </a:t>
            </a:r>
            <a:r>
              <a:rPr sz="1200" spc="-5" dirty="0">
                <a:latin typeface="Times New Roman"/>
                <a:cs typeface="Times New Roman"/>
              </a:rPr>
              <a:t>sedimentation.</a:t>
            </a:r>
            <a:endParaRPr sz="1200">
              <a:latin typeface="Times New Roman"/>
              <a:cs typeface="Times New Roman"/>
            </a:endParaRPr>
          </a:p>
        </p:txBody>
      </p:sp>
      <p:sp>
        <p:nvSpPr>
          <p:cNvPr id="110" name="object 110"/>
          <p:cNvSpPr/>
          <p:nvPr/>
        </p:nvSpPr>
        <p:spPr>
          <a:xfrm>
            <a:off x="5807836" y="7595062"/>
            <a:ext cx="123830" cy="122933"/>
          </a:xfrm>
          <a:prstGeom prst="rect">
            <a:avLst/>
          </a:prstGeom>
          <a:blipFill>
            <a:blip r:embed="rId3" cstate="print"/>
            <a:stretch>
              <a:fillRect/>
            </a:stretch>
          </a:blipFill>
        </p:spPr>
        <p:txBody>
          <a:bodyPr wrap="square" lIns="0" tIns="0" rIns="0" bIns="0" rtlCol="0"/>
          <a:lstStyle/>
          <a:p>
            <a:endParaRPr/>
          </a:p>
        </p:txBody>
      </p:sp>
      <p:sp>
        <p:nvSpPr>
          <p:cNvPr id="111" name="object 111"/>
          <p:cNvSpPr txBox="1"/>
          <p:nvPr/>
        </p:nvSpPr>
        <p:spPr>
          <a:xfrm>
            <a:off x="6043421" y="7611617"/>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12" name="object 112"/>
          <p:cNvSpPr/>
          <p:nvPr/>
        </p:nvSpPr>
        <p:spPr>
          <a:xfrm>
            <a:off x="5645784" y="7982457"/>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0F0F0"/>
          </a:solidFill>
        </p:spPr>
        <p:txBody>
          <a:bodyPr wrap="square" lIns="0" tIns="0" rIns="0" bIns="0" rtlCol="0"/>
          <a:lstStyle/>
          <a:p>
            <a:endParaRPr/>
          </a:p>
        </p:txBody>
      </p:sp>
      <p:sp>
        <p:nvSpPr>
          <p:cNvPr id="113" name="object 113"/>
          <p:cNvSpPr/>
          <p:nvPr/>
        </p:nvSpPr>
        <p:spPr>
          <a:xfrm>
            <a:off x="5798184" y="7982457"/>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0F0F0"/>
          </a:solidFill>
        </p:spPr>
        <p:txBody>
          <a:bodyPr wrap="square" lIns="0" tIns="0" rIns="0" bIns="0" rtlCol="0"/>
          <a:lstStyle/>
          <a:p>
            <a:endParaRPr/>
          </a:p>
        </p:txBody>
      </p:sp>
      <p:sp>
        <p:nvSpPr>
          <p:cNvPr id="114" name="object 114"/>
          <p:cNvSpPr/>
          <p:nvPr/>
        </p:nvSpPr>
        <p:spPr>
          <a:xfrm>
            <a:off x="5798311" y="798207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15" name="object 115"/>
          <p:cNvSpPr/>
          <p:nvPr/>
        </p:nvSpPr>
        <p:spPr>
          <a:xfrm>
            <a:off x="5941190" y="798207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16" name="object 116"/>
          <p:cNvSpPr/>
          <p:nvPr/>
        </p:nvSpPr>
        <p:spPr>
          <a:xfrm>
            <a:off x="5807836" y="8029402"/>
            <a:ext cx="123830" cy="122933"/>
          </a:xfrm>
          <a:prstGeom prst="rect">
            <a:avLst/>
          </a:prstGeom>
          <a:blipFill>
            <a:blip r:embed="rId2" cstate="print"/>
            <a:stretch>
              <a:fillRect/>
            </a:stretch>
          </a:blipFill>
        </p:spPr>
        <p:txBody>
          <a:bodyPr wrap="square" lIns="0" tIns="0" rIns="0" bIns="0" rtlCol="0"/>
          <a:lstStyle/>
          <a:p>
            <a:endParaRPr/>
          </a:p>
        </p:txBody>
      </p:sp>
      <p:sp>
        <p:nvSpPr>
          <p:cNvPr id="117" name="object 117"/>
          <p:cNvSpPr txBox="1"/>
          <p:nvPr/>
        </p:nvSpPr>
        <p:spPr>
          <a:xfrm>
            <a:off x="6043421" y="8045957"/>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118" name="object 118"/>
          <p:cNvSpPr/>
          <p:nvPr/>
        </p:nvSpPr>
        <p:spPr>
          <a:xfrm>
            <a:off x="5647309" y="8244585"/>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119" name="object 119"/>
          <p:cNvSpPr/>
          <p:nvPr/>
        </p:nvSpPr>
        <p:spPr>
          <a:xfrm>
            <a:off x="5647309" y="790625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20" name="object 120"/>
          <p:cNvSpPr/>
          <p:nvPr/>
        </p:nvSpPr>
        <p:spPr>
          <a:xfrm>
            <a:off x="5807836" y="8461837"/>
            <a:ext cx="123830" cy="122933"/>
          </a:xfrm>
          <a:prstGeom prst="rect">
            <a:avLst/>
          </a:prstGeom>
          <a:blipFill>
            <a:blip r:embed="rId3" cstate="print"/>
            <a:stretch>
              <a:fillRect/>
            </a:stretch>
          </a:blipFill>
        </p:spPr>
        <p:txBody>
          <a:bodyPr wrap="square" lIns="0" tIns="0" rIns="0" bIns="0" rtlCol="0"/>
          <a:lstStyle/>
          <a:p>
            <a:endParaRPr/>
          </a:p>
        </p:txBody>
      </p:sp>
      <p:sp>
        <p:nvSpPr>
          <p:cNvPr id="121" name="object 121"/>
          <p:cNvSpPr txBox="1"/>
          <p:nvPr/>
        </p:nvSpPr>
        <p:spPr>
          <a:xfrm>
            <a:off x="6043421" y="8478773"/>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122" name="object 122"/>
          <p:cNvSpPr/>
          <p:nvPr/>
        </p:nvSpPr>
        <p:spPr>
          <a:xfrm>
            <a:off x="466344" y="8924238"/>
            <a:ext cx="5085080" cy="443865"/>
          </a:xfrm>
          <a:custGeom>
            <a:avLst/>
            <a:gdLst/>
            <a:ahLst/>
            <a:cxnLst/>
            <a:rect l="l" t="t" r="r" b="b"/>
            <a:pathLst>
              <a:path w="5085080" h="443865">
                <a:moveTo>
                  <a:pt x="0" y="443483"/>
                </a:moveTo>
                <a:lnTo>
                  <a:pt x="5084953" y="443483"/>
                </a:lnTo>
                <a:lnTo>
                  <a:pt x="5084953" y="0"/>
                </a:lnTo>
                <a:lnTo>
                  <a:pt x="0" y="0"/>
                </a:lnTo>
                <a:lnTo>
                  <a:pt x="0" y="443483"/>
                </a:lnTo>
                <a:close/>
              </a:path>
            </a:pathLst>
          </a:custGeom>
          <a:solidFill>
            <a:srgbClr val="F0F0F0"/>
          </a:solidFill>
        </p:spPr>
        <p:txBody>
          <a:bodyPr wrap="square" lIns="0" tIns="0" rIns="0" bIns="0" rtlCol="0"/>
          <a:lstStyle/>
          <a:p>
            <a:endParaRPr/>
          </a:p>
        </p:txBody>
      </p:sp>
      <p:sp>
        <p:nvSpPr>
          <p:cNvPr id="123" name="object 123"/>
          <p:cNvSpPr/>
          <p:nvPr/>
        </p:nvSpPr>
        <p:spPr>
          <a:xfrm>
            <a:off x="614172" y="8924238"/>
            <a:ext cx="4860925" cy="388620"/>
          </a:xfrm>
          <a:custGeom>
            <a:avLst/>
            <a:gdLst/>
            <a:ahLst/>
            <a:cxnLst/>
            <a:rect l="l" t="t" r="r" b="b"/>
            <a:pathLst>
              <a:path w="4860925" h="388620">
                <a:moveTo>
                  <a:pt x="4860925" y="0"/>
                </a:moveTo>
                <a:lnTo>
                  <a:pt x="0" y="0"/>
                </a:lnTo>
                <a:lnTo>
                  <a:pt x="0" y="388619"/>
                </a:lnTo>
                <a:lnTo>
                  <a:pt x="4860925" y="388619"/>
                </a:lnTo>
                <a:lnTo>
                  <a:pt x="4860925" y="0"/>
                </a:lnTo>
                <a:close/>
              </a:path>
            </a:pathLst>
          </a:custGeom>
          <a:solidFill>
            <a:srgbClr val="F0F0F0"/>
          </a:solidFill>
        </p:spPr>
        <p:txBody>
          <a:bodyPr wrap="square" lIns="0" tIns="0" rIns="0" bIns="0" rtlCol="0"/>
          <a:lstStyle/>
          <a:p>
            <a:endParaRPr/>
          </a:p>
        </p:txBody>
      </p:sp>
      <p:sp>
        <p:nvSpPr>
          <p:cNvPr id="124" name="object 124"/>
          <p:cNvSpPr txBox="1"/>
          <p:nvPr/>
        </p:nvSpPr>
        <p:spPr>
          <a:xfrm>
            <a:off x="601472" y="8995359"/>
            <a:ext cx="1493520" cy="232410"/>
          </a:xfrm>
          <a:prstGeom prst="rect">
            <a:avLst/>
          </a:prstGeom>
        </p:spPr>
        <p:txBody>
          <a:bodyPr vert="horz" wrap="square" lIns="0" tIns="13335" rIns="0" bIns="0" rtlCol="0">
            <a:spAutoFit/>
          </a:bodyPr>
          <a:lstStyle/>
          <a:p>
            <a:pPr marL="12700">
              <a:lnSpc>
                <a:spcPct val="100000"/>
              </a:lnSpc>
              <a:spcBef>
                <a:spcPts val="105"/>
              </a:spcBef>
            </a:pPr>
            <a:r>
              <a:rPr sz="1350" dirty="0">
                <a:latin typeface="Arial"/>
                <a:cs typeface="Arial"/>
              </a:rPr>
              <a:t>Drainage</a:t>
            </a:r>
            <a:r>
              <a:rPr sz="1350" spc="-70" dirty="0">
                <a:latin typeface="Arial"/>
                <a:cs typeface="Arial"/>
              </a:rPr>
              <a:t> </a:t>
            </a:r>
            <a:r>
              <a:rPr sz="1350" spc="-5" dirty="0">
                <a:latin typeface="Arial"/>
                <a:cs typeface="Arial"/>
              </a:rPr>
              <a:t>Channels</a:t>
            </a:r>
            <a:endParaRPr sz="1350">
              <a:latin typeface="Arial"/>
              <a:cs typeface="Arial"/>
            </a:endParaRPr>
          </a:p>
        </p:txBody>
      </p:sp>
      <p:sp>
        <p:nvSpPr>
          <p:cNvPr id="125" name="object 125"/>
          <p:cNvSpPr/>
          <p:nvPr/>
        </p:nvSpPr>
        <p:spPr>
          <a:xfrm>
            <a:off x="5551296" y="8924238"/>
            <a:ext cx="2221230" cy="443865"/>
          </a:xfrm>
          <a:custGeom>
            <a:avLst/>
            <a:gdLst/>
            <a:ahLst/>
            <a:cxnLst/>
            <a:rect l="l" t="t" r="r" b="b"/>
            <a:pathLst>
              <a:path w="2221229" h="443865">
                <a:moveTo>
                  <a:pt x="0" y="443483"/>
                </a:moveTo>
                <a:lnTo>
                  <a:pt x="2221103" y="443483"/>
                </a:lnTo>
                <a:lnTo>
                  <a:pt x="2221103" y="0"/>
                </a:lnTo>
                <a:lnTo>
                  <a:pt x="0" y="0"/>
                </a:lnTo>
                <a:lnTo>
                  <a:pt x="0" y="443483"/>
                </a:lnTo>
                <a:close/>
              </a:path>
            </a:pathLst>
          </a:custGeom>
          <a:solidFill>
            <a:srgbClr val="F0F0F0"/>
          </a:solidFill>
        </p:spPr>
        <p:txBody>
          <a:bodyPr wrap="square" lIns="0" tIns="0" rIns="0" bIns="0" rtlCol="0"/>
          <a:lstStyle/>
          <a:p>
            <a:endParaRPr/>
          </a:p>
        </p:txBody>
      </p:sp>
      <p:sp>
        <p:nvSpPr>
          <p:cNvPr id="126" name="object 126"/>
          <p:cNvSpPr/>
          <p:nvPr/>
        </p:nvSpPr>
        <p:spPr>
          <a:xfrm>
            <a:off x="5645784" y="9020250"/>
            <a:ext cx="1930400" cy="262255"/>
          </a:xfrm>
          <a:custGeom>
            <a:avLst/>
            <a:gdLst/>
            <a:ahLst/>
            <a:cxnLst/>
            <a:rect l="l" t="t" r="r" b="b"/>
            <a:pathLst>
              <a:path w="1930400" h="262254">
                <a:moveTo>
                  <a:pt x="0" y="262128"/>
                </a:moveTo>
                <a:lnTo>
                  <a:pt x="1930018" y="262128"/>
                </a:lnTo>
                <a:lnTo>
                  <a:pt x="1930018" y="0"/>
                </a:lnTo>
                <a:lnTo>
                  <a:pt x="0" y="0"/>
                </a:lnTo>
                <a:lnTo>
                  <a:pt x="0" y="262128"/>
                </a:lnTo>
                <a:close/>
              </a:path>
            </a:pathLst>
          </a:custGeom>
          <a:solidFill>
            <a:srgbClr val="FFFFFF"/>
          </a:solidFill>
        </p:spPr>
        <p:txBody>
          <a:bodyPr wrap="square" lIns="0" tIns="0" rIns="0" bIns="0" rtlCol="0"/>
          <a:lstStyle/>
          <a:p>
            <a:endParaRPr/>
          </a:p>
        </p:txBody>
      </p:sp>
      <p:sp>
        <p:nvSpPr>
          <p:cNvPr id="127" name="object 127"/>
          <p:cNvSpPr/>
          <p:nvPr/>
        </p:nvSpPr>
        <p:spPr>
          <a:xfrm>
            <a:off x="5798184" y="9020250"/>
            <a:ext cx="1701164" cy="260985"/>
          </a:xfrm>
          <a:custGeom>
            <a:avLst/>
            <a:gdLst/>
            <a:ahLst/>
            <a:cxnLst/>
            <a:rect l="l" t="t" r="r" b="b"/>
            <a:pathLst>
              <a:path w="1701165" h="260984">
                <a:moveTo>
                  <a:pt x="1701038" y="0"/>
                </a:moveTo>
                <a:lnTo>
                  <a:pt x="0" y="0"/>
                </a:lnTo>
                <a:lnTo>
                  <a:pt x="0" y="260604"/>
                </a:lnTo>
                <a:lnTo>
                  <a:pt x="1701038" y="260604"/>
                </a:lnTo>
                <a:lnTo>
                  <a:pt x="1701038" y="0"/>
                </a:lnTo>
                <a:close/>
              </a:path>
            </a:pathLst>
          </a:custGeom>
          <a:solidFill>
            <a:srgbClr val="FFFFFF"/>
          </a:solidFill>
        </p:spPr>
        <p:txBody>
          <a:bodyPr wrap="square" lIns="0" tIns="0" rIns="0" bIns="0" rtlCol="0"/>
          <a:lstStyle/>
          <a:p>
            <a:endParaRPr/>
          </a:p>
        </p:txBody>
      </p:sp>
      <p:sp>
        <p:nvSpPr>
          <p:cNvPr id="128" name="object 128"/>
          <p:cNvSpPr/>
          <p:nvPr/>
        </p:nvSpPr>
        <p:spPr>
          <a:xfrm>
            <a:off x="5798311" y="901839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29" name="object 129"/>
          <p:cNvSpPr/>
          <p:nvPr/>
        </p:nvSpPr>
        <p:spPr>
          <a:xfrm>
            <a:off x="5941190" y="901839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30" name="object 130"/>
          <p:cNvSpPr/>
          <p:nvPr/>
        </p:nvSpPr>
        <p:spPr>
          <a:xfrm>
            <a:off x="5807836" y="9065722"/>
            <a:ext cx="123830" cy="122933"/>
          </a:xfrm>
          <a:prstGeom prst="rect">
            <a:avLst/>
          </a:prstGeom>
          <a:blipFill>
            <a:blip r:embed="rId4" cstate="print"/>
            <a:stretch>
              <a:fillRect/>
            </a:stretch>
          </a:blipFill>
        </p:spPr>
        <p:txBody>
          <a:bodyPr wrap="square" lIns="0" tIns="0" rIns="0" bIns="0" rtlCol="0"/>
          <a:lstStyle/>
          <a:p>
            <a:endParaRPr/>
          </a:p>
        </p:txBody>
      </p:sp>
      <p:sp>
        <p:nvSpPr>
          <p:cNvPr id="131" name="object 131"/>
          <p:cNvSpPr txBox="1"/>
          <p:nvPr/>
        </p:nvSpPr>
        <p:spPr>
          <a:xfrm>
            <a:off x="5645784" y="8944050"/>
            <a:ext cx="1930400" cy="414655"/>
          </a:xfrm>
          <a:prstGeom prst="rect">
            <a:avLst/>
          </a:prstGeom>
        </p:spPr>
        <p:txBody>
          <a:bodyPr vert="horz" wrap="square" lIns="0" tIns="4445" rIns="0" bIns="0" rtlCol="0">
            <a:spAutoFit/>
          </a:bodyPr>
          <a:lstStyle/>
          <a:p>
            <a:pPr>
              <a:lnSpc>
                <a:spcPct val="100000"/>
              </a:lnSpc>
              <a:spcBef>
                <a:spcPts val="35"/>
              </a:spcBef>
            </a:pPr>
            <a:endParaRPr sz="1000">
              <a:latin typeface="Times New Roman"/>
              <a:cs typeface="Times New Roman"/>
            </a:endParaRPr>
          </a:p>
          <a:p>
            <a:pPr marL="410209">
              <a:lnSpc>
                <a:spcPct val="100000"/>
              </a:lnSpc>
            </a:pPr>
            <a:r>
              <a:rPr sz="1200" dirty="0">
                <a:latin typeface="Times New Roman"/>
                <a:cs typeface="Times New Roman"/>
              </a:rPr>
              <a:t>Existing</a:t>
            </a:r>
            <a:endParaRPr sz="1200">
              <a:latin typeface="Times New Roman"/>
              <a:cs typeface="Times New Roman"/>
            </a:endParaRPr>
          </a:p>
        </p:txBody>
      </p:sp>
      <p:sp>
        <p:nvSpPr>
          <p:cNvPr id="132" name="object 132"/>
          <p:cNvSpPr/>
          <p:nvPr/>
        </p:nvSpPr>
        <p:spPr>
          <a:xfrm>
            <a:off x="5647309" y="928237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33" name="object 133"/>
          <p:cNvSpPr/>
          <p:nvPr/>
        </p:nvSpPr>
        <p:spPr>
          <a:xfrm>
            <a:off x="5647309" y="894405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34" name="object 134"/>
          <p:cNvSpPr/>
          <p:nvPr/>
        </p:nvSpPr>
        <p:spPr>
          <a:xfrm>
            <a:off x="466344" y="8848038"/>
            <a:ext cx="5085080" cy="76200"/>
          </a:xfrm>
          <a:custGeom>
            <a:avLst/>
            <a:gdLst/>
            <a:ahLst/>
            <a:cxnLst/>
            <a:rect l="l" t="t" r="r" b="b"/>
            <a:pathLst>
              <a:path w="5085080" h="76200">
                <a:moveTo>
                  <a:pt x="0" y="76199"/>
                </a:moveTo>
                <a:lnTo>
                  <a:pt x="5084953" y="76199"/>
                </a:lnTo>
                <a:lnTo>
                  <a:pt x="5084953" y="0"/>
                </a:lnTo>
                <a:lnTo>
                  <a:pt x="0" y="0"/>
                </a:lnTo>
                <a:lnTo>
                  <a:pt x="0" y="76199"/>
                </a:lnTo>
                <a:close/>
              </a:path>
            </a:pathLst>
          </a:custGeom>
          <a:solidFill>
            <a:srgbClr val="F0F0F0"/>
          </a:solidFill>
        </p:spPr>
        <p:txBody>
          <a:bodyPr wrap="square" lIns="0" tIns="0" rIns="0" bIns="0" rtlCol="0"/>
          <a:lstStyle/>
          <a:p>
            <a:endParaRPr/>
          </a:p>
        </p:txBody>
      </p:sp>
      <p:sp>
        <p:nvSpPr>
          <p:cNvPr id="135" name="object 135"/>
          <p:cNvSpPr/>
          <p:nvPr/>
        </p:nvSpPr>
        <p:spPr>
          <a:xfrm>
            <a:off x="5551296" y="8848038"/>
            <a:ext cx="2221230" cy="76200"/>
          </a:xfrm>
          <a:custGeom>
            <a:avLst/>
            <a:gdLst/>
            <a:ahLst/>
            <a:cxnLst/>
            <a:rect l="l" t="t" r="r" b="b"/>
            <a:pathLst>
              <a:path w="2221229" h="76200">
                <a:moveTo>
                  <a:pt x="0" y="76199"/>
                </a:moveTo>
                <a:lnTo>
                  <a:pt x="2221103" y="76199"/>
                </a:lnTo>
                <a:lnTo>
                  <a:pt x="2221103" y="0"/>
                </a:lnTo>
                <a:lnTo>
                  <a:pt x="0" y="0"/>
                </a:lnTo>
                <a:lnTo>
                  <a:pt x="0" y="76199"/>
                </a:lnTo>
                <a:close/>
              </a:path>
            </a:pathLst>
          </a:custGeom>
          <a:solidFill>
            <a:srgbClr val="F0F0F0"/>
          </a:solidFill>
        </p:spPr>
        <p:txBody>
          <a:bodyPr wrap="square" lIns="0" tIns="0" rIns="0" bIns="0" rtlCol="0"/>
          <a:lstStyle/>
          <a:p>
            <a:endParaRPr/>
          </a:p>
        </p:txBody>
      </p:sp>
      <p:sp>
        <p:nvSpPr>
          <p:cNvPr id="136" name="object 136"/>
          <p:cNvSpPr/>
          <p:nvPr/>
        </p:nvSpPr>
        <p:spPr>
          <a:xfrm>
            <a:off x="461772" y="9367723"/>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137" name="object 137"/>
          <p:cNvSpPr/>
          <p:nvPr/>
        </p:nvSpPr>
        <p:spPr>
          <a:xfrm>
            <a:off x="461772" y="457200"/>
            <a:ext cx="0" cy="8987155"/>
          </a:xfrm>
          <a:custGeom>
            <a:avLst/>
            <a:gdLst/>
            <a:ahLst/>
            <a:cxnLst/>
            <a:rect l="l" t="t" r="r" b="b"/>
            <a:pathLst>
              <a:path h="8987155">
                <a:moveTo>
                  <a:pt x="0" y="0"/>
                </a:moveTo>
                <a:lnTo>
                  <a:pt x="0" y="8986723"/>
                </a:lnTo>
              </a:path>
            </a:pathLst>
          </a:custGeom>
          <a:ln w="9143">
            <a:solidFill>
              <a:srgbClr val="CCCCCC"/>
            </a:solidFill>
          </a:ln>
        </p:spPr>
        <p:txBody>
          <a:bodyPr wrap="square" lIns="0" tIns="0" rIns="0" bIns="0" rtlCol="0"/>
          <a:lstStyle/>
          <a:p>
            <a:endParaRPr/>
          </a:p>
        </p:txBody>
      </p:sp>
      <p:sp>
        <p:nvSpPr>
          <p:cNvPr id="138" name="object 138"/>
          <p:cNvSpPr/>
          <p:nvPr/>
        </p:nvSpPr>
        <p:spPr>
          <a:xfrm>
            <a:off x="457200" y="9443923"/>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39" name="object 139"/>
          <p:cNvSpPr/>
          <p:nvPr/>
        </p:nvSpPr>
        <p:spPr>
          <a:xfrm>
            <a:off x="457200" y="9443923"/>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40" name="object 140"/>
          <p:cNvSpPr/>
          <p:nvPr/>
        </p:nvSpPr>
        <p:spPr>
          <a:xfrm>
            <a:off x="466344" y="9448495"/>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41" name="object 141"/>
          <p:cNvSpPr/>
          <p:nvPr/>
        </p:nvSpPr>
        <p:spPr>
          <a:xfrm>
            <a:off x="5551296" y="9367723"/>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42" name="object 142"/>
          <p:cNvSpPr/>
          <p:nvPr/>
        </p:nvSpPr>
        <p:spPr>
          <a:xfrm>
            <a:off x="5542153" y="9443923"/>
            <a:ext cx="9525" cy="9525"/>
          </a:xfrm>
          <a:custGeom>
            <a:avLst/>
            <a:gdLst/>
            <a:ahLst/>
            <a:cxnLst/>
            <a:rect l="l" t="t" r="r" b="b"/>
            <a:pathLst>
              <a:path w="9525" h="9525">
                <a:moveTo>
                  <a:pt x="9144" y="0"/>
                </a:moveTo>
                <a:lnTo>
                  <a:pt x="0" y="0"/>
                </a:lnTo>
                <a:lnTo>
                  <a:pt x="0" y="9143"/>
                </a:lnTo>
                <a:lnTo>
                  <a:pt x="9144" y="9143"/>
                </a:lnTo>
                <a:lnTo>
                  <a:pt x="9144" y="0"/>
                </a:lnTo>
                <a:close/>
              </a:path>
            </a:pathLst>
          </a:custGeom>
          <a:solidFill>
            <a:srgbClr val="CCCCCC"/>
          </a:solidFill>
        </p:spPr>
        <p:txBody>
          <a:bodyPr wrap="square" lIns="0" tIns="0" rIns="0" bIns="0" rtlCol="0"/>
          <a:lstStyle/>
          <a:p>
            <a:endParaRPr/>
          </a:p>
        </p:txBody>
      </p:sp>
      <p:sp>
        <p:nvSpPr>
          <p:cNvPr id="143" name="object 143"/>
          <p:cNvSpPr/>
          <p:nvPr/>
        </p:nvSpPr>
        <p:spPr>
          <a:xfrm>
            <a:off x="5551296" y="9448495"/>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66344" y="542544"/>
            <a:ext cx="5085080" cy="876935"/>
          </a:xfrm>
          <a:custGeom>
            <a:avLst/>
            <a:gdLst/>
            <a:ahLst/>
            <a:cxnLst/>
            <a:rect l="l" t="t" r="r" b="b"/>
            <a:pathLst>
              <a:path w="5085080" h="876935">
                <a:moveTo>
                  <a:pt x="0" y="876553"/>
                </a:moveTo>
                <a:lnTo>
                  <a:pt x="5084953" y="876553"/>
                </a:lnTo>
                <a:lnTo>
                  <a:pt x="5084953" y="0"/>
                </a:lnTo>
                <a:lnTo>
                  <a:pt x="0" y="0"/>
                </a:lnTo>
                <a:lnTo>
                  <a:pt x="0" y="876553"/>
                </a:lnTo>
                <a:close/>
              </a:path>
            </a:pathLst>
          </a:custGeom>
          <a:solidFill>
            <a:srgbClr val="F0F0F0"/>
          </a:solidFill>
        </p:spPr>
        <p:txBody>
          <a:bodyPr wrap="square" lIns="0" tIns="0" rIns="0" bIns="0" rtlCol="0"/>
          <a:lstStyle/>
          <a:p>
            <a:endParaRPr/>
          </a:p>
        </p:txBody>
      </p:sp>
      <p:sp>
        <p:nvSpPr>
          <p:cNvPr id="3" name="object 3"/>
          <p:cNvSpPr/>
          <p:nvPr/>
        </p:nvSpPr>
        <p:spPr>
          <a:xfrm>
            <a:off x="614172" y="54254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4" name="object 4"/>
          <p:cNvSpPr/>
          <p:nvPr/>
        </p:nvSpPr>
        <p:spPr>
          <a:xfrm>
            <a:off x="614172" y="717804"/>
            <a:ext cx="4860925" cy="175260"/>
          </a:xfrm>
          <a:custGeom>
            <a:avLst/>
            <a:gdLst/>
            <a:ahLst/>
            <a:cxnLst/>
            <a:rect l="l" t="t" r="r" b="b"/>
            <a:pathLst>
              <a:path w="4860925" h="175259">
                <a:moveTo>
                  <a:pt x="4860925" y="0"/>
                </a:moveTo>
                <a:lnTo>
                  <a:pt x="0" y="0"/>
                </a:lnTo>
                <a:lnTo>
                  <a:pt x="0" y="175259"/>
                </a:lnTo>
                <a:lnTo>
                  <a:pt x="4860925" y="175259"/>
                </a:lnTo>
                <a:lnTo>
                  <a:pt x="4860925" y="0"/>
                </a:lnTo>
                <a:close/>
              </a:path>
            </a:pathLst>
          </a:custGeom>
          <a:solidFill>
            <a:srgbClr val="F0F0F0"/>
          </a:solidFill>
        </p:spPr>
        <p:txBody>
          <a:bodyPr wrap="square" lIns="0" tIns="0" rIns="0" bIns="0" rtlCol="0"/>
          <a:lstStyle/>
          <a:p>
            <a:endParaRPr/>
          </a:p>
        </p:txBody>
      </p:sp>
      <p:sp>
        <p:nvSpPr>
          <p:cNvPr id="5" name="object 5"/>
          <p:cNvSpPr/>
          <p:nvPr/>
        </p:nvSpPr>
        <p:spPr>
          <a:xfrm>
            <a:off x="614172" y="893013"/>
            <a:ext cx="4860925" cy="175895"/>
          </a:xfrm>
          <a:custGeom>
            <a:avLst/>
            <a:gdLst/>
            <a:ahLst/>
            <a:cxnLst/>
            <a:rect l="l" t="t" r="r" b="b"/>
            <a:pathLst>
              <a:path w="4860925" h="175894">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6" name="object 6"/>
          <p:cNvSpPr txBox="1"/>
          <p:nvPr/>
        </p:nvSpPr>
        <p:spPr>
          <a:xfrm>
            <a:off x="601472" y="519176"/>
            <a:ext cx="4803140" cy="559435"/>
          </a:xfrm>
          <a:prstGeom prst="rect">
            <a:avLst/>
          </a:prstGeom>
        </p:spPr>
        <p:txBody>
          <a:bodyPr vert="horz" wrap="square" lIns="0" tIns="20320" rIns="0" bIns="0" rtlCol="0">
            <a:spAutoFit/>
          </a:bodyPr>
          <a:lstStyle/>
          <a:p>
            <a:pPr marL="12700" marR="5080">
              <a:lnSpc>
                <a:spcPct val="95900"/>
              </a:lnSpc>
              <a:spcBef>
                <a:spcPts val="160"/>
              </a:spcBef>
            </a:pPr>
            <a:r>
              <a:rPr sz="1200" spc="-5" dirty="0">
                <a:latin typeface="Times New Roman"/>
                <a:cs typeface="Times New Roman"/>
              </a:rPr>
              <a:t>Same </a:t>
            </a:r>
            <a:r>
              <a:rPr sz="1200" spc="-10" dirty="0">
                <a:latin typeface="Times New Roman"/>
                <a:cs typeface="Times New Roman"/>
              </a:rPr>
              <a:t>as </a:t>
            </a:r>
            <a:r>
              <a:rPr sz="1200" spc="-5" dirty="0">
                <a:latin typeface="Times New Roman"/>
                <a:cs typeface="Times New Roman"/>
              </a:rPr>
              <a:t>described </a:t>
            </a:r>
            <a:r>
              <a:rPr sz="1200" dirty="0">
                <a:latin typeface="Times New Roman"/>
                <a:cs typeface="Times New Roman"/>
              </a:rPr>
              <a:t>in </a:t>
            </a:r>
            <a:r>
              <a:rPr sz="1200" spc="-5" dirty="0">
                <a:latin typeface="Times New Roman"/>
                <a:cs typeface="Times New Roman"/>
              </a:rPr>
              <a:t>"Sediment Management Practices" section. </a:t>
            </a:r>
            <a:r>
              <a:rPr sz="1200" dirty="0">
                <a:latin typeface="Times New Roman"/>
                <a:cs typeface="Times New Roman"/>
              </a:rPr>
              <a:t>This practice  </a:t>
            </a:r>
            <a:r>
              <a:rPr sz="1200" spc="-5" dirty="0">
                <a:latin typeface="Times New Roman"/>
                <a:cs typeface="Times New Roman"/>
              </a:rPr>
              <a:t>reduces erosion </a:t>
            </a:r>
            <a:r>
              <a:rPr sz="1200" dirty="0">
                <a:latin typeface="Times New Roman"/>
                <a:cs typeface="Times New Roman"/>
              </a:rPr>
              <a:t>of nutrient </a:t>
            </a:r>
            <a:r>
              <a:rPr sz="1200" spc="-5" dirty="0">
                <a:latin typeface="Times New Roman"/>
                <a:cs typeface="Times New Roman"/>
              </a:rPr>
              <a:t>laden soils, </a:t>
            </a:r>
            <a:r>
              <a:rPr sz="1200" dirty="0">
                <a:latin typeface="Times New Roman"/>
                <a:cs typeface="Times New Roman"/>
              </a:rPr>
              <a:t>and </a:t>
            </a:r>
            <a:r>
              <a:rPr sz="1200" spc="-5" dirty="0">
                <a:latin typeface="Times New Roman"/>
                <a:cs typeface="Times New Roman"/>
              </a:rPr>
              <a:t>sedimentation </a:t>
            </a:r>
            <a:r>
              <a:rPr sz="1200" dirty="0">
                <a:latin typeface="Times New Roman"/>
                <a:cs typeface="Times New Roman"/>
              </a:rPr>
              <a:t>in the </a:t>
            </a:r>
            <a:r>
              <a:rPr sz="1200" spc="-5" dirty="0">
                <a:latin typeface="Times New Roman"/>
                <a:cs typeface="Times New Roman"/>
              </a:rPr>
              <a:t>irrigation  drainage channels.</a:t>
            </a:r>
            <a:endParaRPr sz="1200">
              <a:latin typeface="Times New Roman"/>
              <a:cs typeface="Times New Roman"/>
            </a:endParaRPr>
          </a:p>
        </p:txBody>
      </p:sp>
      <p:sp>
        <p:nvSpPr>
          <p:cNvPr id="7" name="object 7"/>
          <p:cNvSpPr/>
          <p:nvPr/>
        </p:nvSpPr>
        <p:spPr>
          <a:xfrm>
            <a:off x="5551296" y="542544"/>
            <a:ext cx="2221230" cy="876935"/>
          </a:xfrm>
          <a:custGeom>
            <a:avLst/>
            <a:gdLst/>
            <a:ahLst/>
            <a:cxnLst/>
            <a:rect l="l" t="t" r="r" b="b"/>
            <a:pathLst>
              <a:path w="2221229" h="876935">
                <a:moveTo>
                  <a:pt x="0" y="876553"/>
                </a:moveTo>
                <a:lnTo>
                  <a:pt x="2221103" y="876553"/>
                </a:lnTo>
                <a:lnTo>
                  <a:pt x="2221103" y="0"/>
                </a:lnTo>
                <a:lnTo>
                  <a:pt x="0" y="0"/>
                </a:lnTo>
                <a:lnTo>
                  <a:pt x="0" y="876553"/>
                </a:lnTo>
                <a:close/>
              </a:path>
            </a:pathLst>
          </a:custGeom>
          <a:solidFill>
            <a:srgbClr val="F0F0F0"/>
          </a:solidFill>
        </p:spPr>
        <p:txBody>
          <a:bodyPr wrap="square" lIns="0" tIns="0" rIns="0" bIns="0" rtlCol="0"/>
          <a:lstStyle/>
          <a:p>
            <a:endParaRPr/>
          </a:p>
        </p:txBody>
      </p:sp>
      <p:sp>
        <p:nvSpPr>
          <p:cNvPr id="8" name="object 8"/>
          <p:cNvSpPr/>
          <p:nvPr/>
        </p:nvSpPr>
        <p:spPr>
          <a:xfrm>
            <a:off x="5645784" y="627887"/>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9" name="object 9"/>
          <p:cNvSpPr/>
          <p:nvPr/>
        </p:nvSpPr>
        <p:spPr>
          <a:xfrm>
            <a:off x="5798184" y="62941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0F0F0"/>
          </a:solidFill>
        </p:spPr>
        <p:txBody>
          <a:bodyPr wrap="square" lIns="0" tIns="0" rIns="0" bIns="0" rtlCol="0"/>
          <a:lstStyle/>
          <a:p>
            <a:endParaRPr/>
          </a:p>
        </p:txBody>
      </p:sp>
      <p:sp>
        <p:nvSpPr>
          <p:cNvPr id="10" name="object 10"/>
          <p:cNvSpPr/>
          <p:nvPr/>
        </p:nvSpPr>
        <p:spPr>
          <a:xfrm>
            <a:off x="5798311" y="628776"/>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1" name="object 11"/>
          <p:cNvSpPr/>
          <p:nvPr/>
        </p:nvSpPr>
        <p:spPr>
          <a:xfrm>
            <a:off x="5941190" y="628776"/>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12" name="object 12"/>
          <p:cNvSpPr/>
          <p:nvPr/>
        </p:nvSpPr>
        <p:spPr>
          <a:xfrm>
            <a:off x="5807836" y="676102"/>
            <a:ext cx="123830" cy="122933"/>
          </a:xfrm>
          <a:prstGeom prst="rect">
            <a:avLst/>
          </a:prstGeom>
          <a:blipFill>
            <a:blip r:embed="rId2" cstate="print"/>
            <a:stretch>
              <a:fillRect/>
            </a:stretch>
          </a:blipFill>
        </p:spPr>
        <p:txBody>
          <a:bodyPr wrap="square" lIns="0" tIns="0" rIns="0" bIns="0" rtlCol="0"/>
          <a:lstStyle/>
          <a:p>
            <a:endParaRPr/>
          </a:p>
        </p:txBody>
      </p:sp>
      <p:sp>
        <p:nvSpPr>
          <p:cNvPr id="13" name="object 13"/>
          <p:cNvSpPr txBox="1"/>
          <p:nvPr/>
        </p:nvSpPr>
        <p:spPr>
          <a:xfrm>
            <a:off x="6043421" y="691388"/>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14" name="object 14"/>
          <p:cNvSpPr/>
          <p:nvPr/>
        </p:nvSpPr>
        <p:spPr>
          <a:xfrm>
            <a:off x="5647309" y="89001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5" name="object 15"/>
          <p:cNvSpPr/>
          <p:nvPr/>
        </p:nvSpPr>
        <p:spPr>
          <a:xfrm>
            <a:off x="5647309" y="551687"/>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16" name="object 16"/>
          <p:cNvSpPr/>
          <p:nvPr/>
        </p:nvSpPr>
        <p:spPr>
          <a:xfrm>
            <a:off x="5645784" y="1060958"/>
            <a:ext cx="1930400" cy="262255"/>
          </a:xfrm>
          <a:custGeom>
            <a:avLst/>
            <a:gdLst/>
            <a:ahLst/>
            <a:cxnLst/>
            <a:rect l="l" t="t" r="r" b="b"/>
            <a:pathLst>
              <a:path w="1930400" h="262255">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17" name="object 17"/>
          <p:cNvSpPr/>
          <p:nvPr/>
        </p:nvSpPr>
        <p:spPr>
          <a:xfrm>
            <a:off x="5798184" y="1062482"/>
            <a:ext cx="1701164" cy="260985"/>
          </a:xfrm>
          <a:custGeom>
            <a:avLst/>
            <a:gdLst/>
            <a:ahLst/>
            <a:cxnLst/>
            <a:rect l="l" t="t" r="r" b="b"/>
            <a:pathLst>
              <a:path w="1701165" h="260984">
                <a:moveTo>
                  <a:pt x="1701038" y="0"/>
                </a:moveTo>
                <a:lnTo>
                  <a:pt x="0" y="0"/>
                </a:lnTo>
                <a:lnTo>
                  <a:pt x="0" y="260603"/>
                </a:lnTo>
                <a:lnTo>
                  <a:pt x="1701038" y="260603"/>
                </a:lnTo>
                <a:lnTo>
                  <a:pt x="1701038" y="0"/>
                </a:lnTo>
                <a:close/>
              </a:path>
            </a:pathLst>
          </a:custGeom>
          <a:solidFill>
            <a:srgbClr val="FFFFFF"/>
          </a:solidFill>
        </p:spPr>
        <p:txBody>
          <a:bodyPr wrap="square" lIns="0" tIns="0" rIns="0" bIns="0" rtlCol="0"/>
          <a:lstStyle/>
          <a:p>
            <a:endParaRPr/>
          </a:p>
        </p:txBody>
      </p:sp>
      <p:sp>
        <p:nvSpPr>
          <p:cNvPr id="18" name="object 18"/>
          <p:cNvSpPr/>
          <p:nvPr/>
        </p:nvSpPr>
        <p:spPr>
          <a:xfrm>
            <a:off x="5798311" y="1061211"/>
            <a:ext cx="142875" cy="227329"/>
          </a:xfrm>
          <a:custGeom>
            <a:avLst/>
            <a:gdLst/>
            <a:ahLst/>
            <a:cxnLst/>
            <a:rect l="l" t="t" r="r" b="b"/>
            <a:pathLst>
              <a:path w="142875" h="227330">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9" name="object 19"/>
          <p:cNvSpPr/>
          <p:nvPr/>
        </p:nvSpPr>
        <p:spPr>
          <a:xfrm>
            <a:off x="5941190" y="1061211"/>
            <a:ext cx="114300" cy="227329"/>
          </a:xfrm>
          <a:custGeom>
            <a:avLst/>
            <a:gdLst/>
            <a:ahLst/>
            <a:cxnLst/>
            <a:rect l="l" t="t" r="r" b="b"/>
            <a:pathLst>
              <a:path w="114300" h="227330">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20" name="object 20"/>
          <p:cNvSpPr/>
          <p:nvPr/>
        </p:nvSpPr>
        <p:spPr>
          <a:xfrm>
            <a:off x="5807836" y="1108537"/>
            <a:ext cx="123830" cy="122933"/>
          </a:xfrm>
          <a:prstGeom prst="rect">
            <a:avLst/>
          </a:prstGeom>
          <a:blipFill>
            <a:blip r:embed="rId2" cstate="print"/>
            <a:stretch>
              <a:fillRect/>
            </a:stretch>
          </a:blipFill>
        </p:spPr>
        <p:txBody>
          <a:bodyPr wrap="square" lIns="0" tIns="0" rIns="0" bIns="0" rtlCol="0"/>
          <a:lstStyle/>
          <a:p>
            <a:endParaRPr/>
          </a:p>
        </p:txBody>
      </p:sp>
      <p:sp>
        <p:nvSpPr>
          <p:cNvPr id="21" name="object 21"/>
          <p:cNvSpPr txBox="1"/>
          <p:nvPr/>
        </p:nvSpPr>
        <p:spPr>
          <a:xfrm>
            <a:off x="6043421" y="1124457"/>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22" name="object 22"/>
          <p:cNvSpPr/>
          <p:nvPr/>
        </p:nvSpPr>
        <p:spPr>
          <a:xfrm>
            <a:off x="5647309" y="1323086"/>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23" name="object 23"/>
          <p:cNvSpPr/>
          <p:nvPr/>
        </p:nvSpPr>
        <p:spPr>
          <a:xfrm>
            <a:off x="5647309" y="984453"/>
            <a:ext cx="1928495" cy="76835"/>
          </a:xfrm>
          <a:custGeom>
            <a:avLst/>
            <a:gdLst/>
            <a:ahLst/>
            <a:cxnLst/>
            <a:rect l="l" t="t" r="r" b="b"/>
            <a:pathLst>
              <a:path w="1928495" h="76834">
                <a:moveTo>
                  <a:pt x="0" y="76504"/>
                </a:moveTo>
                <a:lnTo>
                  <a:pt x="1928494" y="76504"/>
                </a:lnTo>
                <a:lnTo>
                  <a:pt x="1928494" y="0"/>
                </a:lnTo>
                <a:lnTo>
                  <a:pt x="0" y="0"/>
                </a:lnTo>
                <a:lnTo>
                  <a:pt x="0" y="76504"/>
                </a:lnTo>
                <a:close/>
              </a:path>
            </a:pathLst>
          </a:custGeom>
          <a:solidFill>
            <a:srgbClr val="FFFFFF"/>
          </a:solidFill>
        </p:spPr>
        <p:txBody>
          <a:bodyPr wrap="square" lIns="0" tIns="0" rIns="0" bIns="0" rtlCol="0"/>
          <a:lstStyle/>
          <a:p>
            <a:endParaRPr/>
          </a:p>
        </p:txBody>
      </p:sp>
      <p:sp>
        <p:nvSpPr>
          <p:cNvPr id="24" name="object 24"/>
          <p:cNvSpPr/>
          <p:nvPr/>
        </p:nvSpPr>
        <p:spPr>
          <a:xfrm>
            <a:off x="457200" y="457200"/>
            <a:ext cx="9525" cy="9525"/>
          </a:xfrm>
          <a:custGeom>
            <a:avLst/>
            <a:gdLst/>
            <a:ahLst/>
            <a:cxnLst/>
            <a:rect l="l" t="t" r="r" b="b"/>
            <a:pathLst>
              <a:path w="9525" h="9525">
                <a:moveTo>
                  <a:pt x="9143" y="0"/>
                </a:moveTo>
                <a:lnTo>
                  <a:pt x="0" y="0"/>
                </a:lnTo>
                <a:lnTo>
                  <a:pt x="0" y="9144"/>
                </a:lnTo>
                <a:lnTo>
                  <a:pt x="9143" y="9144"/>
                </a:lnTo>
                <a:lnTo>
                  <a:pt x="9143" y="0"/>
                </a:lnTo>
                <a:close/>
              </a:path>
            </a:pathLst>
          </a:custGeom>
          <a:solidFill>
            <a:srgbClr val="CCCCCC"/>
          </a:solidFill>
        </p:spPr>
        <p:txBody>
          <a:bodyPr wrap="square" lIns="0" tIns="0" rIns="0" bIns="0" rtlCol="0"/>
          <a:lstStyle/>
          <a:p>
            <a:endParaRPr/>
          </a:p>
        </p:txBody>
      </p:sp>
      <p:sp>
        <p:nvSpPr>
          <p:cNvPr id="25" name="object 25"/>
          <p:cNvSpPr/>
          <p:nvPr/>
        </p:nvSpPr>
        <p:spPr>
          <a:xfrm>
            <a:off x="466344" y="461772"/>
            <a:ext cx="5085080" cy="0"/>
          </a:xfrm>
          <a:custGeom>
            <a:avLst/>
            <a:gdLst/>
            <a:ahLst/>
            <a:cxnLst/>
            <a:rect l="l" t="t" r="r" b="b"/>
            <a:pathLst>
              <a:path w="5085080">
                <a:moveTo>
                  <a:pt x="0" y="0"/>
                </a:moveTo>
                <a:lnTo>
                  <a:pt x="5084953" y="0"/>
                </a:lnTo>
              </a:path>
            </a:pathLst>
          </a:custGeom>
          <a:ln w="9144">
            <a:solidFill>
              <a:srgbClr val="CCCCCC"/>
            </a:solidFill>
          </a:ln>
        </p:spPr>
        <p:txBody>
          <a:bodyPr wrap="square" lIns="0" tIns="0" rIns="0" bIns="0" rtlCol="0"/>
          <a:lstStyle/>
          <a:p>
            <a:endParaRPr/>
          </a:p>
        </p:txBody>
      </p:sp>
      <p:sp>
        <p:nvSpPr>
          <p:cNvPr id="26" name="object 26"/>
          <p:cNvSpPr/>
          <p:nvPr/>
        </p:nvSpPr>
        <p:spPr>
          <a:xfrm>
            <a:off x="466344" y="466344"/>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27" name="object 27"/>
          <p:cNvSpPr/>
          <p:nvPr/>
        </p:nvSpPr>
        <p:spPr>
          <a:xfrm>
            <a:off x="5551296" y="466344"/>
            <a:ext cx="9525" cy="76200"/>
          </a:xfrm>
          <a:custGeom>
            <a:avLst/>
            <a:gdLst/>
            <a:ahLst/>
            <a:cxnLst/>
            <a:rect l="l" t="t" r="r" b="b"/>
            <a:pathLst>
              <a:path w="9525" h="76200">
                <a:moveTo>
                  <a:pt x="9144" y="0"/>
                </a:moveTo>
                <a:lnTo>
                  <a:pt x="0" y="0"/>
                </a:lnTo>
                <a:lnTo>
                  <a:pt x="0" y="76200"/>
                </a:lnTo>
                <a:lnTo>
                  <a:pt x="9144" y="76200"/>
                </a:lnTo>
                <a:lnTo>
                  <a:pt x="9144" y="0"/>
                </a:lnTo>
                <a:close/>
              </a:path>
            </a:pathLst>
          </a:custGeom>
          <a:solidFill>
            <a:srgbClr val="F0F0F0"/>
          </a:solidFill>
        </p:spPr>
        <p:txBody>
          <a:bodyPr wrap="square" lIns="0" tIns="0" rIns="0" bIns="0" rtlCol="0"/>
          <a:lstStyle/>
          <a:p>
            <a:endParaRPr/>
          </a:p>
        </p:txBody>
      </p:sp>
      <p:sp>
        <p:nvSpPr>
          <p:cNvPr id="28" name="object 28"/>
          <p:cNvSpPr/>
          <p:nvPr/>
        </p:nvSpPr>
        <p:spPr>
          <a:xfrm>
            <a:off x="5551296" y="457200"/>
            <a:ext cx="9525" cy="9525"/>
          </a:xfrm>
          <a:custGeom>
            <a:avLst/>
            <a:gdLst/>
            <a:ahLst/>
            <a:cxnLst/>
            <a:rect l="l" t="t" r="r" b="b"/>
            <a:pathLst>
              <a:path w="9525" h="9525">
                <a:moveTo>
                  <a:pt x="9144" y="0"/>
                </a:moveTo>
                <a:lnTo>
                  <a:pt x="0" y="0"/>
                </a:lnTo>
                <a:lnTo>
                  <a:pt x="0" y="9144"/>
                </a:lnTo>
                <a:lnTo>
                  <a:pt x="9144" y="9144"/>
                </a:lnTo>
                <a:lnTo>
                  <a:pt x="9144" y="0"/>
                </a:lnTo>
                <a:close/>
              </a:path>
            </a:pathLst>
          </a:custGeom>
          <a:solidFill>
            <a:srgbClr val="CCCCCC"/>
          </a:solidFill>
        </p:spPr>
        <p:txBody>
          <a:bodyPr wrap="square" lIns="0" tIns="0" rIns="0" bIns="0" rtlCol="0"/>
          <a:lstStyle/>
          <a:p>
            <a:endParaRPr/>
          </a:p>
        </p:txBody>
      </p:sp>
      <p:sp>
        <p:nvSpPr>
          <p:cNvPr id="29" name="object 29"/>
          <p:cNvSpPr/>
          <p:nvPr/>
        </p:nvSpPr>
        <p:spPr>
          <a:xfrm>
            <a:off x="5560440" y="461772"/>
            <a:ext cx="2212340" cy="0"/>
          </a:xfrm>
          <a:custGeom>
            <a:avLst/>
            <a:gdLst/>
            <a:ahLst/>
            <a:cxnLst/>
            <a:rect l="l" t="t" r="r" b="b"/>
            <a:pathLst>
              <a:path w="2212340">
                <a:moveTo>
                  <a:pt x="0" y="0"/>
                </a:moveTo>
                <a:lnTo>
                  <a:pt x="2211959" y="0"/>
                </a:lnTo>
              </a:path>
            </a:pathLst>
          </a:custGeom>
          <a:ln w="9144">
            <a:solidFill>
              <a:srgbClr val="CCCCCC"/>
            </a:solidFill>
          </a:ln>
        </p:spPr>
        <p:txBody>
          <a:bodyPr wrap="square" lIns="0" tIns="0" rIns="0" bIns="0" rtlCol="0"/>
          <a:lstStyle/>
          <a:p>
            <a:endParaRPr/>
          </a:p>
        </p:txBody>
      </p:sp>
      <p:sp>
        <p:nvSpPr>
          <p:cNvPr id="30" name="object 30"/>
          <p:cNvSpPr/>
          <p:nvPr/>
        </p:nvSpPr>
        <p:spPr>
          <a:xfrm>
            <a:off x="5560440" y="466344"/>
            <a:ext cx="2212340" cy="76200"/>
          </a:xfrm>
          <a:custGeom>
            <a:avLst/>
            <a:gdLst/>
            <a:ahLst/>
            <a:cxnLst/>
            <a:rect l="l" t="t" r="r" b="b"/>
            <a:pathLst>
              <a:path w="2212340" h="76200">
                <a:moveTo>
                  <a:pt x="0" y="76200"/>
                </a:moveTo>
                <a:lnTo>
                  <a:pt x="2211959" y="76200"/>
                </a:lnTo>
                <a:lnTo>
                  <a:pt x="2211959" y="0"/>
                </a:lnTo>
                <a:lnTo>
                  <a:pt x="0" y="0"/>
                </a:lnTo>
                <a:lnTo>
                  <a:pt x="0" y="76200"/>
                </a:lnTo>
                <a:close/>
              </a:path>
            </a:pathLst>
          </a:custGeom>
          <a:solidFill>
            <a:srgbClr val="F0F0F0"/>
          </a:solidFill>
        </p:spPr>
        <p:txBody>
          <a:bodyPr wrap="square" lIns="0" tIns="0" rIns="0" bIns="0" rtlCol="0"/>
          <a:lstStyle/>
          <a:p>
            <a:endParaRPr/>
          </a:p>
        </p:txBody>
      </p:sp>
      <p:sp>
        <p:nvSpPr>
          <p:cNvPr id="31" name="object 31"/>
          <p:cNvSpPr/>
          <p:nvPr/>
        </p:nvSpPr>
        <p:spPr>
          <a:xfrm>
            <a:off x="461772" y="141909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32" name="object 32"/>
          <p:cNvSpPr/>
          <p:nvPr/>
        </p:nvSpPr>
        <p:spPr>
          <a:xfrm>
            <a:off x="5551296" y="141909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33" name="object 33"/>
          <p:cNvSpPr/>
          <p:nvPr/>
        </p:nvSpPr>
        <p:spPr>
          <a:xfrm>
            <a:off x="5632337" y="1571755"/>
            <a:ext cx="0" cy="217804"/>
          </a:xfrm>
          <a:custGeom>
            <a:avLst/>
            <a:gdLst/>
            <a:ahLst/>
            <a:cxnLst/>
            <a:rect l="l" t="t" r="r" b="b"/>
            <a:pathLst>
              <a:path h="217805">
                <a:moveTo>
                  <a:pt x="0" y="0"/>
                </a:moveTo>
                <a:lnTo>
                  <a:pt x="0" y="217582"/>
                </a:lnTo>
              </a:path>
            </a:pathLst>
          </a:custGeom>
          <a:ln w="9681">
            <a:solidFill>
              <a:srgbClr val="9F9F9F"/>
            </a:solidFill>
          </a:ln>
        </p:spPr>
        <p:txBody>
          <a:bodyPr wrap="square" lIns="0" tIns="0" rIns="0" bIns="0" rtlCol="0"/>
          <a:lstStyle/>
          <a:p>
            <a:endParaRPr/>
          </a:p>
        </p:txBody>
      </p:sp>
      <p:sp>
        <p:nvSpPr>
          <p:cNvPr id="34" name="object 34"/>
          <p:cNvSpPr/>
          <p:nvPr/>
        </p:nvSpPr>
        <p:spPr>
          <a:xfrm>
            <a:off x="5637178" y="1576511"/>
            <a:ext cx="614045" cy="0"/>
          </a:xfrm>
          <a:custGeom>
            <a:avLst/>
            <a:gdLst/>
            <a:ahLst/>
            <a:cxnLst/>
            <a:rect l="l" t="t" r="r" b="b"/>
            <a:pathLst>
              <a:path w="614045">
                <a:moveTo>
                  <a:pt x="0" y="0"/>
                </a:moveTo>
                <a:lnTo>
                  <a:pt x="613858" y="0"/>
                </a:lnTo>
              </a:path>
            </a:pathLst>
          </a:custGeom>
          <a:ln w="9525">
            <a:solidFill>
              <a:srgbClr val="9F9F9F"/>
            </a:solidFill>
          </a:ln>
        </p:spPr>
        <p:txBody>
          <a:bodyPr wrap="square" lIns="0" tIns="0" rIns="0" bIns="0" rtlCol="0"/>
          <a:lstStyle/>
          <a:p>
            <a:endParaRPr/>
          </a:p>
        </p:txBody>
      </p:sp>
      <p:sp>
        <p:nvSpPr>
          <p:cNvPr id="35" name="object 35"/>
          <p:cNvSpPr/>
          <p:nvPr/>
        </p:nvSpPr>
        <p:spPr>
          <a:xfrm>
            <a:off x="6246195" y="1581282"/>
            <a:ext cx="0" cy="208279"/>
          </a:xfrm>
          <a:custGeom>
            <a:avLst/>
            <a:gdLst/>
            <a:ahLst/>
            <a:cxnLst/>
            <a:rect l="l" t="t" r="r" b="b"/>
            <a:pathLst>
              <a:path h="208280">
                <a:moveTo>
                  <a:pt x="0" y="0"/>
                </a:moveTo>
                <a:lnTo>
                  <a:pt x="0" y="208056"/>
                </a:lnTo>
              </a:path>
            </a:pathLst>
          </a:custGeom>
          <a:ln w="9681">
            <a:solidFill>
              <a:srgbClr val="E2E2E2"/>
            </a:solidFill>
          </a:ln>
        </p:spPr>
        <p:txBody>
          <a:bodyPr wrap="square" lIns="0" tIns="0" rIns="0" bIns="0" rtlCol="0"/>
          <a:lstStyle/>
          <a:p>
            <a:endParaRPr/>
          </a:p>
        </p:txBody>
      </p:sp>
      <p:sp>
        <p:nvSpPr>
          <p:cNvPr id="36" name="object 36"/>
          <p:cNvSpPr/>
          <p:nvPr/>
        </p:nvSpPr>
        <p:spPr>
          <a:xfrm>
            <a:off x="5637178" y="1784576"/>
            <a:ext cx="604520" cy="0"/>
          </a:xfrm>
          <a:custGeom>
            <a:avLst/>
            <a:gdLst/>
            <a:ahLst/>
            <a:cxnLst/>
            <a:rect l="l" t="t" r="r" b="b"/>
            <a:pathLst>
              <a:path w="604520">
                <a:moveTo>
                  <a:pt x="0" y="0"/>
                </a:moveTo>
                <a:lnTo>
                  <a:pt x="604177" y="0"/>
                </a:lnTo>
              </a:path>
            </a:pathLst>
          </a:custGeom>
          <a:ln w="9525">
            <a:solidFill>
              <a:srgbClr val="E2E2E2"/>
            </a:solidFill>
          </a:ln>
        </p:spPr>
        <p:txBody>
          <a:bodyPr wrap="square" lIns="0" tIns="0" rIns="0" bIns="0" rtlCol="0"/>
          <a:lstStyle/>
          <a:p>
            <a:endParaRPr/>
          </a:p>
        </p:txBody>
      </p:sp>
      <p:sp>
        <p:nvSpPr>
          <p:cNvPr id="37" name="object 37"/>
          <p:cNvSpPr/>
          <p:nvPr/>
        </p:nvSpPr>
        <p:spPr>
          <a:xfrm>
            <a:off x="5641867" y="1581270"/>
            <a:ext cx="0" cy="198755"/>
          </a:xfrm>
          <a:custGeom>
            <a:avLst/>
            <a:gdLst/>
            <a:ahLst/>
            <a:cxnLst/>
            <a:rect l="l" t="t" r="r" b="b"/>
            <a:pathLst>
              <a:path h="198755">
                <a:moveTo>
                  <a:pt x="0" y="0"/>
                </a:moveTo>
                <a:lnTo>
                  <a:pt x="0" y="198542"/>
                </a:lnTo>
              </a:path>
            </a:pathLst>
          </a:custGeom>
          <a:ln w="9379">
            <a:solidFill>
              <a:srgbClr val="696969"/>
            </a:solidFill>
          </a:ln>
        </p:spPr>
        <p:txBody>
          <a:bodyPr wrap="square" lIns="0" tIns="0" rIns="0" bIns="0" rtlCol="0"/>
          <a:lstStyle/>
          <a:p>
            <a:endParaRPr/>
          </a:p>
        </p:txBody>
      </p:sp>
      <p:sp>
        <p:nvSpPr>
          <p:cNvPr id="38" name="object 38"/>
          <p:cNvSpPr/>
          <p:nvPr/>
        </p:nvSpPr>
        <p:spPr>
          <a:xfrm>
            <a:off x="5646557" y="1586037"/>
            <a:ext cx="594995" cy="0"/>
          </a:xfrm>
          <a:custGeom>
            <a:avLst/>
            <a:gdLst/>
            <a:ahLst/>
            <a:cxnLst/>
            <a:rect l="l" t="t" r="r" b="b"/>
            <a:pathLst>
              <a:path w="594995">
                <a:moveTo>
                  <a:pt x="0" y="0"/>
                </a:moveTo>
                <a:lnTo>
                  <a:pt x="594807" y="0"/>
                </a:lnTo>
              </a:path>
            </a:pathLst>
          </a:custGeom>
          <a:ln w="9525">
            <a:solidFill>
              <a:srgbClr val="696969"/>
            </a:solidFill>
          </a:ln>
        </p:spPr>
        <p:txBody>
          <a:bodyPr wrap="square" lIns="0" tIns="0" rIns="0" bIns="0" rtlCol="0"/>
          <a:lstStyle/>
          <a:p>
            <a:endParaRPr/>
          </a:p>
        </p:txBody>
      </p:sp>
      <p:sp>
        <p:nvSpPr>
          <p:cNvPr id="39" name="object 39"/>
          <p:cNvSpPr/>
          <p:nvPr/>
        </p:nvSpPr>
        <p:spPr>
          <a:xfrm>
            <a:off x="466344" y="2385314"/>
            <a:ext cx="7306309" cy="530860"/>
          </a:xfrm>
          <a:custGeom>
            <a:avLst/>
            <a:gdLst/>
            <a:ahLst/>
            <a:cxnLst/>
            <a:rect l="l" t="t" r="r" b="b"/>
            <a:pathLst>
              <a:path w="7306309" h="530860">
                <a:moveTo>
                  <a:pt x="0" y="530351"/>
                </a:moveTo>
                <a:lnTo>
                  <a:pt x="7306056" y="530351"/>
                </a:lnTo>
                <a:lnTo>
                  <a:pt x="7306056" y="0"/>
                </a:lnTo>
                <a:lnTo>
                  <a:pt x="0" y="0"/>
                </a:lnTo>
                <a:lnTo>
                  <a:pt x="0" y="530351"/>
                </a:lnTo>
                <a:close/>
              </a:path>
            </a:pathLst>
          </a:custGeom>
          <a:solidFill>
            <a:srgbClr val="F0F0F0"/>
          </a:solidFill>
        </p:spPr>
        <p:txBody>
          <a:bodyPr wrap="square" lIns="0" tIns="0" rIns="0" bIns="0" rtlCol="0"/>
          <a:lstStyle/>
          <a:p>
            <a:endParaRPr/>
          </a:p>
        </p:txBody>
      </p:sp>
      <p:sp>
        <p:nvSpPr>
          <p:cNvPr id="40" name="object 40"/>
          <p:cNvSpPr/>
          <p:nvPr/>
        </p:nvSpPr>
        <p:spPr>
          <a:xfrm>
            <a:off x="614172" y="2461514"/>
            <a:ext cx="7158355" cy="454659"/>
          </a:xfrm>
          <a:custGeom>
            <a:avLst/>
            <a:gdLst/>
            <a:ahLst/>
            <a:cxnLst/>
            <a:rect l="l" t="t" r="r" b="b"/>
            <a:pathLst>
              <a:path w="7158355" h="454660">
                <a:moveTo>
                  <a:pt x="0" y="454151"/>
                </a:moveTo>
                <a:lnTo>
                  <a:pt x="7158228" y="454151"/>
                </a:lnTo>
                <a:lnTo>
                  <a:pt x="7158228" y="0"/>
                </a:lnTo>
                <a:lnTo>
                  <a:pt x="0" y="0"/>
                </a:lnTo>
                <a:lnTo>
                  <a:pt x="0" y="454151"/>
                </a:lnTo>
                <a:close/>
              </a:path>
            </a:pathLst>
          </a:custGeom>
          <a:solidFill>
            <a:srgbClr val="F0F0F0"/>
          </a:solidFill>
        </p:spPr>
        <p:txBody>
          <a:bodyPr wrap="square" lIns="0" tIns="0" rIns="0" bIns="0" rtlCol="0"/>
          <a:lstStyle/>
          <a:p>
            <a:endParaRPr/>
          </a:p>
        </p:txBody>
      </p:sp>
      <p:sp>
        <p:nvSpPr>
          <p:cNvPr id="41" name="object 41"/>
          <p:cNvSpPr/>
          <p:nvPr/>
        </p:nvSpPr>
        <p:spPr>
          <a:xfrm>
            <a:off x="466344" y="2423414"/>
            <a:ext cx="5085080" cy="0"/>
          </a:xfrm>
          <a:custGeom>
            <a:avLst/>
            <a:gdLst/>
            <a:ahLst/>
            <a:cxnLst/>
            <a:rect l="l" t="t" r="r" b="b"/>
            <a:pathLst>
              <a:path w="5085080">
                <a:moveTo>
                  <a:pt x="0" y="0"/>
                </a:moveTo>
                <a:lnTo>
                  <a:pt x="5084953" y="0"/>
                </a:lnTo>
              </a:path>
            </a:pathLst>
          </a:custGeom>
          <a:ln w="76200">
            <a:solidFill>
              <a:srgbClr val="F0F0F0"/>
            </a:solidFill>
          </a:ln>
        </p:spPr>
        <p:txBody>
          <a:bodyPr wrap="square" lIns="0" tIns="0" rIns="0" bIns="0" rtlCol="0"/>
          <a:lstStyle/>
          <a:p>
            <a:endParaRPr/>
          </a:p>
        </p:txBody>
      </p:sp>
      <p:sp>
        <p:nvSpPr>
          <p:cNvPr id="42" name="object 42"/>
          <p:cNvSpPr/>
          <p:nvPr/>
        </p:nvSpPr>
        <p:spPr>
          <a:xfrm>
            <a:off x="5551296" y="2423414"/>
            <a:ext cx="2221230" cy="0"/>
          </a:xfrm>
          <a:custGeom>
            <a:avLst/>
            <a:gdLst/>
            <a:ahLst/>
            <a:cxnLst/>
            <a:rect l="l" t="t" r="r" b="b"/>
            <a:pathLst>
              <a:path w="2221229">
                <a:moveTo>
                  <a:pt x="0" y="0"/>
                </a:moveTo>
                <a:lnTo>
                  <a:pt x="2221103" y="0"/>
                </a:lnTo>
              </a:path>
            </a:pathLst>
          </a:custGeom>
          <a:ln w="76200">
            <a:solidFill>
              <a:srgbClr val="F0F0F0"/>
            </a:solidFill>
          </a:ln>
        </p:spPr>
        <p:txBody>
          <a:bodyPr wrap="square" lIns="0" tIns="0" rIns="0" bIns="0" rtlCol="0"/>
          <a:lstStyle/>
          <a:p>
            <a:endParaRPr/>
          </a:p>
        </p:txBody>
      </p:sp>
      <p:sp>
        <p:nvSpPr>
          <p:cNvPr id="43" name="object 43"/>
          <p:cNvSpPr/>
          <p:nvPr/>
        </p:nvSpPr>
        <p:spPr>
          <a:xfrm>
            <a:off x="461772" y="2915666"/>
            <a:ext cx="7310755" cy="76200"/>
          </a:xfrm>
          <a:custGeom>
            <a:avLst/>
            <a:gdLst/>
            <a:ahLst/>
            <a:cxnLst/>
            <a:rect l="l" t="t" r="r" b="b"/>
            <a:pathLst>
              <a:path w="7310755" h="76200">
                <a:moveTo>
                  <a:pt x="0" y="76200"/>
                </a:moveTo>
                <a:lnTo>
                  <a:pt x="7310628" y="76200"/>
                </a:lnTo>
                <a:lnTo>
                  <a:pt x="7310628" y="0"/>
                </a:lnTo>
                <a:lnTo>
                  <a:pt x="0" y="0"/>
                </a:lnTo>
                <a:lnTo>
                  <a:pt x="0" y="76200"/>
                </a:lnTo>
                <a:close/>
              </a:path>
            </a:pathLst>
          </a:custGeom>
          <a:solidFill>
            <a:srgbClr val="F0F0F0"/>
          </a:solidFill>
        </p:spPr>
        <p:txBody>
          <a:bodyPr wrap="square" lIns="0" tIns="0" rIns="0" bIns="0" rtlCol="0"/>
          <a:lstStyle/>
          <a:p>
            <a:endParaRPr/>
          </a:p>
        </p:txBody>
      </p:sp>
      <p:sp>
        <p:nvSpPr>
          <p:cNvPr id="44" name="object 44"/>
          <p:cNvSpPr txBox="1"/>
          <p:nvPr/>
        </p:nvSpPr>
        <p:spPr>
          <a:xfrm>
            <a:off x="601472" y="1545491"/>
            <a:ext cx="4839335" cy="2270760"/>
          </a:xfrm>
          <a:prstGeom prst="rect">
            <a:avLst/>
          </a:prstGeom>
        </p:spPr>
        <p:txBody>
          <a:bodyPr vert="horz" wrap="square" lIns="0" tIns="110489" rIns="0" bIns="0" rtlCol="0">
            <a:spAutoFit/>
          </a:bodyPr>
          <a:lstStyle/>
          <a:p>
            <a:pPr marL="12700">
              <a:lnSpc>
                <a:spcPct val="100000"/>
              </a:lnSpc>
              <a:spcBef>
                <a:spcPts val="869"/>
              </a:spcBef>
            </a:pPr>
            <a:r>
              <a:rPr sz="1350" dirty="0">
                <a:latin typeface="Arial"/>
                <a:cs typeface="Arial"/>
              </a:rPr>
              <a:t>Other Nutrient </a:t>
            </a:r>
            <a:r>
              <a:rPr sz="1350" spc="-5" dirty="0">
                <a:latin typeface="Arial"/>
                <a:cs typeface="Arial"/>
              </a:rPr>
              <a:t>Management</a:t>
            </a:r>
            <a:r>
              <a:rPr sz="1350" spc="-30" dirty="0">
                <a:latin typeface="Arial"/>
                <a:cs typeface="Arial"/>
              </a:rPr>
              <a:t> </a:t>
            </a:r>
            <a:r>
              <a:rPr sz="1350" spc="-5" dirty="0">
                <a:latin typeface="Arial"/>
                <a:cs typeface="Arial"/>
              </a:rPr>
              <a:t>Practices</a:t>
            </a:r>
            <a:endParaRPr sz="1350" dirty="0">
              <a:latin typeface="Arial"/>
              <a:cs typeface="Arial"/>
            </a:endParaRPr>
          </a:p>
          <a:p>
            <a:pPr marL="12700" marR="318135">
              <a:lnSpc>
                <a:spcPts val="1380"/>
              </a:lnSpc>
              <a:spcBef>
                <a:spcPts val="775"/>
              </a:spcBef>
            </a:pPr>
            <a:r>
              <a:rPr sz="1200" spc="-5" dirty="0">
                <a:latin typeface="Times New Roman"/>
                <a:cs typeface="Times New Roman"/>
              </a:rPr>
              <a:t>Other Nutrient </a:t>
            </a:r>
            <a:r>
              <a:rPr sz="1200" dirty="0">
                <a:latin typeface="Times New Roman"/>
                <a:cs typeface="Times New Roman"/>
              </a:rPr>
              <a:t>Management </a:t>
            </a:r>
            <a:r>
              <a:rPr sz="1200" spc="-5" dirty="0">
                <a:latin typeface="Times New Roman"/>
                <a:cs typeface="Times New Roman"/>
              </a:rPr>
              <a:t>Practices </a:t>
            </a:r>
            <a:r>
              <a:rPr sz="1200" dirty="0">
                <a:latin typeface="Times New Roman"/>
                <a:cs typeface="Times New Roman"/>
              </a:rPr>
              <a:t>being </a:t>
            </a:r>
            <a:r>
              <a:rPr sz="1200" spc="-5" dirty="0">
                <a:latin typeface="Times New Roman"/>
                <a:cs typeface="Times New Roman"/>
              </a:rPr>
              <a:t>implemented </a:t>
            </a:r>
            <a:r>
              <a:rPr sz="1200" dirty="0">
                <a:latin typeface="Times New Roman"/>
                <a:cs typeface="Times New Roman"/>
              </a:rPr>
              <a:t>that </a:t>
            </a:r>
            <a:r>
              <a:rPr sz="1200" spc="-5" dirty="0">
                <a:latin typeface="Times New Roman"/>
                <a:cs typeface="Times New Roman"/>
              </a:rPr>
              <a:t>differ from  selection, </a:t>
            </a:r>
            <a:r>
              <a:rPr sz="1200" dirty="0">
                <a:latin typeface="Times New Roman"/>
                <a:cs typeface="Times New Roman"/>
              </a:rPr>
              <a:t>if </a:t>
            </a:r>
            <a:r>
              <a:rPr sz="1200" spc="-5" dirty="0">
                <a:latin typeface="Times New Roman"/>
                <a:cs typeface="Times New Roman"/>
              </a:rPr>
              <a:t>any.</a:t>
            </a:r>
            <a:endParaRPr sz="1200" dirty="0">
              <a:latin typeface="Times New Roman"/>
              <a:cs typeface="Times New Roman"/>
            </a:endParaRPr>
          </a:p>
          <a:p>
            <a:pPr>
              <a:lnSpc>
                <a:spcPct val="100000"/>
              </a:lnSpc>
              <a:spcBef>
                <a:spcPts val="40"/>
              </a:spcBef>
            </a:pPr>
            <a:endParaRPr sz="1550" dirty="0">
              <a:latin typeface="Times New Roman"/>
              <a:cs typeface="Times New Roman"/>
            </a:endParaRPr>
          </a:p>
          <a:p>
            <a:pPr marL="12700">
              <a:lnSpc>
                <a:spcPct val="100000"/>
              </a:lnSpc>
            </a:pPr>
            <a:r>
              <a:rPr sz="1800" u="heavy" spc="-5" dirty="0">
                <a:uFill>
                  <a:solidFill>
                    <a:srgbClr val="000000"/>
                  </a:solidFill>
                </a:uFill>
                <a:latin typeface="Arial"/>
                <a:cs typeface="Arial"/>
              </a:rPr>
              <a:t>Pesticide Management</a:t>
            </a:r>
            <a:r>
              <a:rPr sz="1800" u="heavy" spc="5" dirty="0">
                <a:uFill>
                  <a:solidFill>
                    <a:srgbClr val="000000"/>
                  </a:solidFill>
                </a:uFill>
                <a:latin typeface="Arial"/>
                <a:cs typeface="Arial"/>
              </a:rPr>
              <a:t> </a:t>
            </a:r>
            <a:r>
              <a:rPr sz="1800" u="heavy" dirty="0">
                <a:uFill>
                  <a:solidFill>
                    <a:srgbClr val="000000"/>
                  </a:solidFill>
                </a:uFill>
                <a:latin typeface="Arial"/>
                <a:cs typeface="Arial"/>
              </a:rPr>
              <a:t>Practices</a:t>
            </a:r>
            <a:endParaRPr sz="1800" dirty="0">
              <a:latin typeface="Arial"/>
              <a:cs typeface="Arial"/>
            </a:endParaRPr>
          </a:p>
          <a:p>
            <a:pPr>
              <a:lnSpc>
                <a:spcPct val="100000"/>
              </a:lnSpc>
              <a:spcBef>
                <a:spcPts val="5"/>
              </a:spcBef>
            </a:pPr>
            <a:endParaRPr sz="2300" dirty="0">
              <a:latin typeface="Arial"/>
              <a:cs typeface="Arial"/>
            </a:endParaRPr>
          </a:p>
          <a:p>
            <a:pPr marL="12700">
              <a:lnSpc>
                <a:spcPct val="100000"/>
              </a:lnSpc>
            </a:pPr>
            <a:r>
              <a:rPr sz="1350" spc="-5" dirty="0">
                <a:latin typeface="Arial"/>
                <a:cs typeface="Arial"/>
              </a:rPr>
              <a:t>Pesticide Training and</a:t>
            </a:r>
            <a:r>
              <a:rPr sz="1350" spc="5" dirty="0">
                <a:latin typeface="Arial"/>
                <a:cs typeface="Arial"/>
              </a:rPr>
              <a:t> </a:t>
            </a:r>
            <a:r>
              <a:rPr sz="1350" spc="-5" dirty="0">
                <a:latin typeface="Arial"/>
                <a:cs typeface="Arial"/>
              </a:rPr>
              <a:t>Certification</a:t>
            </a:r>
            <a:endParaRPr sz="1350" dirty="0">
              <a:latin typeface="Arial"/>
              <a:cs typeface="Arial"/>
            </a:endParaRPr>
          </a:p>
          <a:p>
            <a:pPr marL="12700" marR="5080">
              <a:lnSpc>
                <a:spcPts val="1380"/>
              </a:lnSpc>
              <a:spcBef>
                <a:spcPts val="775"/>
              </a:spcBef>
            </a:pPr>
            <a:r>
              <a:rPr sz="1200" spc="-5" dirty="0">
                <a:latin typeface="Times New Roman"/>
                <a:cs typeface="Times New Roman"/>
              </a:rPr>
              <a:t>Obtain appropriate certification (through training), </a:t>
            </a:r>
            <a:r>
              <a:rPr sz="1200" dirty="0">
                <a:latin typeface="Times New Roman"/>
                <a:cs typeface="Times New Roman"/>
              </a:rPr>
              <a:t>prior to </a:t>
            </a:r>
            <a:r>
              <a:rPr sz="1200" spc="-5" dirty="0">
                <a:latin typeface="Times New Roman"/>
                <a:cs typeface="Times New Roman"/>
              </a:rPr>
              <a:t>pesticide use. </a:t>
            </a:r>
            <a:r>
              <a:rPr sz="1200" dirty="0">
                <a:latin typeface="Times New Roman"/>
                <a:cs typeface="Times New Roman"/>
              </a:rPr>
              <a:t>Use a  </a:t>
            </a:r>
            <a:r>
              <a:rPr sz="1200" spc="-5" dirty="0">
                <a:latin typeface="Times New Roman"/>
                <a:cs typeface="Times New Roman"/>
              </a:rPr>
              <a:t>Qualified pest </a:t>
            </a:r>
            <a:r>
              <a:rPr sz="1200" dirty="0">
                <a:latin typeface="Times New Roman"/>
                <a:cs typeface="Times New Roman"/>
              </a:rPr>
              <a:t>Control Advisor to </a:t>
            </a:r>
            <a:r>
              <a:rPr sz="1200" spc="-5" dirty="0">
                <a:latin typeface="Times New Roman"/>
                <a:cs typeface="Times New Roman"/>
              </a:rPr>
              <a:t>make</a:t>
            </a:r>
            <a:r>
              <a:rPr sz="1200" spc="5" dirty="0">
                <a:latin typeface="Times New Roman"/>
                <a:cs typeface="Times New Roman"/>
              </a:rPr>
              <a:t> </a:t>
            </a:r>
            <a:r>
              <a:rPr sz="1200" spc="-5" dirty="0">
                <a:latin typeface="Times New Roman"/>
                <a:cs typeface="Times New Roman"/>
              </a:rPr>
              <a:t>recommendations.</a:t>
            </a:r>
            <a:endParaRPr sz="1200" dirty="0">
              <a:latin typeface="Times New Roman"/>
              <a:cs typeface="Times New Roman"/>
            </a:endParaRPr>
          </a:p>
        </p:txBody>
      </p:sp>
      <p:sp>
        <p:nvSpPr>
          <p:cNvPr id="45" name="object 45"/>
          <p:cNvSpPr/>
          <p:nvPr/>
        </p:nvSpPr>
        <p:spPr>
          <a:xfrm>
            <a:off x="5807836" y="3210387"/>
            <a:ext cx="123830" cy="122933"/>
          </a:xfrm>
          <a:prstGeom prst="rect">
            <a:avLst/>
          </a:prstGeom>
          <a:blipFill>
            <a:blip r:embed="rId3" cstate="print"/>
            <a:stretch>
              <a:fillRect/>
            </a:stretch>
          </a:blipFill>
        </p:spPr>
        <p:txBody>
          <a:bodyPr wrap="square" lIns="0" tIns="0" rIns="0" bIns="0" rtlCol="0"/>
          <a:lstStyle/>
          <a:p>
            <a:endParaRPr/>
          </a:p>
        </p:txBody>
      </p:sp>
      <p:sp>
        <p:nvSpPr>
          <p:cNvPr id="46" name="object 46"/>
          <p:cNvSpPr/>
          <p:nvPr/>
        </p:nvSpPr>
        <p:spPr>
          <a:xfrm>
            <a:off x="5645784" y="3595751"/>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47" name="object 47"/>
          <p:cNvSpPr/>
          <p:nvPr/>
        </p:nvSpPr>
        <p:spPr>
          <a:xfrm>
            <a:off x="5798184" y="3595751"/>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48" name="object 48"/>
          <p:cNvSpPr/>
          <p:nvPr/>
        </p:nvSpPr>
        <p:spPr>
          <a:xfrm>
            <a:off x="5798311" y="359613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49" name="object 49"/>
          <p:cNvSpPr/>
          <p:nvPr/>
        </p:nvSpPr>
        <p:spPr>
          <a:xfrm>
            <a:off x="5941190" y="359613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50" name="object 50"/>
          <p:cNvSpPr/>
          <p:nvPr/>
        </p:nvSpPr>
        <p:spPr>
          <a:xfrm>
            <a:off x="5807836" y="3643457"/>
            <a:ext cx="123830" cy="122933"/>
          </a:xfrm>
          <a:prstGeom prst="rect">
            <a:avLst/>
          </a:prstGeom>
          <a:blipFill>
            <a:blip r:embed="rId2" cstate="print"/>
            <a:stretch>
              <a:fillRect/>
            </a:stretch>
          </a:blipFill>
        </p:spPr>
        <p:txBody>
          <a:bodyPr wrap="square" lIns="0" tIns="0" rIns="0" bIns="0" rtlCol="0"/>
          <a:lstStyle/>
          <a:p>
            <a:endParaRPr/>
          </a:p>
        </p:txBody>
      </p:sp>
      <p:sp>
        <p:nvSpPr>
          <p:cNvPr id="51" name="object 51"/>
          <p:cNvSpPr/>
          <p:nvPr/>
        </p:nvSpPr>
        <p:spPr>
          <a:xfrm>
            <a:off x="5807836" y="4075893"/>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52" name="object 52"/>
          <p:cNvGraphicFramePr>
            <a:graphicFrameLocks noGrp="1"/>
          </p:cNvGraphicFramePr>
          <p:nvPr/>
        </p:nvGraphicFramePr>
        <p:xfrm>
          <a:off x="5645784" y="3255729"/>
          <a:ext cx="1929764" cy="1034401"/>
        </p:xfrm>
        <a:graphic>
          <a:graphicData uri="http://schemas.openxmlformats.org/drawingml/2006/table">
            <a:tbl>
              <a:tblPr firstRow="1" bandRow="1">
                <a:tableStyleId>{2D5ABB26-0587-4C30-8999-92F81FD0307C}</a:tableStyleId>
              </a:tblPr>
              <a:tblGrid>
                <a:gridCol w="1929764">
                  <a:extLst>
                    <a:ext uri="{9D8B030D-6E8A-4147-A177-3AD203B41FA5}">
                      <a16:colId xmlns:a16="http://schemas.microsoft.com/office/drawing/2014/main" val="20000"/>
                    </a:ext>
                  </a:extLst>
                </a:gridCol>
              </a:tblGrid>
              <a:tr h="263821">
                <a:tc>
                  <a:txBody>
                    <a:bodyPr/>
                    <a:lstStyle/>
                    <a:p>
                      <a:pPr marL="410209">
                        <a:lnSpc>
                          <a:spcPts val="1310"/>
                        </a:lnSpc>
                      </a:pPr>
                      <a:r>
                        <a:rPr sz="1200" dirty="0">
                          <a:latin typeface="Times New Roman"/>
                          <a:cs typeface="Times New Roman"/>
                        </a:rPr>
                        <a:t>Existing</a:t>
                      </a:r>
                      <a:endParaRPr sz="1200">
                        <a:latin typeface="Times New Roman"/>
                        <a:cs typeface="Times New Roman"/>
                      </a:endParaRPr>
                    </a:p>
                  </a:txBody>
                  <a:tcPr marL="0" marR="0" marT="0" marB="0"/>
                </a:tc>
                <a:extLst>
                  <a:ext uri="{0D108BD9-81ED-4DB2-BD59-A6C34878D82A}">
                    <a16:rowId xmlns:a16="http://schemas.microsoft.com/office/drawing/2014/main" val="10000"/>
                  </a:ext>
                </a:extLst>
              </a:tr>
              <a:tr h="76580">
                <a:tc>
                  <a:txBody>
                    <a:bodyPr/>
                    <a:lstStyle/>
                    <a:p>
                      <a:pPr>
                        <a:lnSpc>
                          <a:spcPct val="100000"/>
                        </a:lnSpc>
                      </a:pPr>
                      <a:endParaRPr sz="3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1"/>
                  </a:ext>
                </a:extLst>
              </a:tr>
              <a:tr h="337947">
                <a:tc>
                  <a:txBody>
                    <a:bodyPr/>
                    <a:lstStyle/>
                    <a:p>
                      <a:pPr marL="410209">
                        <a:lnSpc>
                          <a:spcPct val="100000"/>
                        </a:lnSpc>
                        <a:spcBef>
                          <a:spcPts val="595"/>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5565" marB="0"/>
                </a:tc>
                <a:extLst>
                  <a:ext uri="{0D108BD9-81ED-4DB2-BD59-A6C34878D82A}">
                    <a16:rowId xmlns:a16="http://schemas.microsoft.com/office/drawing/2014/main" val="10002"/>
                  </a:ext>
                </a:extLst>
              </a:tr>
              <a:tr h="356053">
                <a:tc>
                  <a:txBody>
                    <a:bodyPr/>
                    <a:lstStyle/>
                    <a:p>
                      <a:pPr>
                        <a:lnSpc>
                          <a:spcPct val="100000"/>
                        </a:lnSpc>
                        <a:spcBef>
                          <a:spcPts val="20"/>
                        </a:spcBef>
                      </a:pPr>
                      <a:endParaRPr sz="1150">
                        <a:latin typeface="Times New Roman"/>
                        <a:cs typeface="Times New Roman"/>
                      </a:endParaRPr>
                    </a:p>
                    <a:p>
                      <a:pPr marL="410209">
                        <a:lnSpc>
                          <a:spcPts val="1360"/>
                        </a:lnSpc>
                      </a:pPr>
                      <a:r>
                        <a:rPr sz="1200" spc="-5" dirty="0">
                          <a:latin typeface="Times New Roman"/>
                          <a:cs typeface="Times New Roman"/>
                        </a:rPr>
                        <a:t>N/A</a:t>
                      </a:r>
                      <a:endParaRPr sz="1200">
                        <a:latin typeface="Times New Roman"/>
                        <a:cs typeface="Times New Roman"/>
                      </a:endParaRPr>
                    </a:p>
                  </a:txBody>
                  <a:tcPr marL="0" marR="0" marT="2540" marB="0"/>
                </a:tc>
                <a:extLst>
                  <a:ext uri="{0D108BD9-81ED-4DB2-BD59-A6C34878D82A}">
                    <a16:rowId xmlns:a16="http://schemas.microsoft.com/office/drawing/2014/main" val="10003"/>
                  </a:ext>
                </a:extLst>
              </a:tr>
            </a:tbl>
          </a:graphicData>
        </a:graphic>
      </p:graphicFrame>
      <p:sp>
        <p:nvSpPr>
          <p:cNvPr id="53" name="object 53"/>
          <p:cNvSpPr/>
          <p:nvPr/>
        </p:nvSpPr>
        <p:spPr>
          <a:xfrm>
            <a:off x="466344" y="4537583"/>
            <a:ext cx="5085080" cy="1318895"/>
          </a:xfrm>
          <a:custGeom>
            <a:avLst/>
            <a:gdLst/>
            <a:ahLst/>
            <a:cxnLst/>
            <a:rect l="l" t="t" r="r" b="b"/>
            <a:pathLst>
              <a:path w="5085080" h="1318895">
                <a:moveTo>
                  <a:pt x="0" y="1318514"/>
                </a:moveTo>
                <a:lnTo>
                  <a:pt x="5084953" y="1318514"/>
                </a:lnTo>
                <a:lnTo>
                  <a:pt x="5084953" y="0"/>
                </a:lnTo>
                <a:lnTo>
                  <a:pt x="0" y="0"/>
                </a:lnTo>
                <a:lnTo>
                  <a:pt x="0" y="1318514"/>
                </a:lnTo>
                <a:close/>
              </a:path>
            </a:pathLst>
          </a:custGeom>
          <a:solidFill>
            <a:srgbClr val="F0F0F0"/>
          </a:solidFill>
        </p:spPr>
        <p:txBody>
          <a:bodyPr wrap="square" lIns="0" tIns="0" rIns="0" bIns="0" rtlCol="0"/>
          <a:lstStyle/>
          <a:p>
            <a:endParaRPr/>
          </a:p>
        </p:txBody>
      </p:sp>
      <p:sp>
        <p:nvSpPr>
          <p:cNvPr id="54" name="object 54"/>
          <p:cNvSpPr/>
          <p:nvPr/>
        </p:nvSpPr>
        <p:spPr>
          <a:xfrm>
            <a:off x="614172" y="4537583"/>
            <a:ext cx="4860925" cy="388620"/>
          </a:xfrm>
          <a:custGeom>
            <a:avLst/>
            <a:gdLst/>
            <a:ahLst/>
            <a:cxnLst/>
            <a:rect l="l" t="t" r="r" b="b"/>
            <a:pathLst>
              <a:path w="4860925" h="388620">
                <a:moveTo>
                  <a:pt x="4860925" y="0"/>
                </a:moveTo>
                <a:lnTo>
                  <a:pt x="0" y="0"/>
                </a:lnTo>
                <a:lnTo>
                  <a:pt x="0" y="388620"/>
                </a:lnTo>
                <a:lnTo>
                  <a:pt x="4860925" y="388620"/>
                </a:lnTo>
                <a:lnTo>
                  <a:pt x="4860925" y="0"/>
                </a:lnTo>
                <a:close/>
              </a:path>
            </a:pathLst>
          </a:custGeom>
          <a:solidFill>
            <a:srgbClr val="F0F0F0"/>
          </a:solidFill>
        </p:spPr>
        <p:txBody>
          <a:bodyPr wrap="square" lIns="0" tIns="0" rIns="0" bIns="0" rtlCol="0"/>
          <a:lstStyle/>
          <a:p>
            <a:endParaRPr/>
          </a:p>
        </p:txBody>
      </p:sp>
      <p:sp>
        <p:nvSpPr>
          <p:cNvPr id="55" name="object 55"/>
          <p:cNvSpPr/>
          <p:nvPr/>
        </p:nvSpPr>
        <p:spPr>
          <a:xfrm>
            <a:off x="614172" y="4926203"/>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56" name="object 56"/>
          <p:cNvSpPr/>
          <p:nvPr/>
        </p:nvSpPr>
        <p:spPr>
          <a:xfrm>
            <a:off x="614172" y="5101463"/>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57" name="object 57"/>
          <p:cNvSpPr/>
          <p:nvPr/>
        </p:nvSpPr>
        <p:spPr>
          <a:xfrm>
            <a:off x="614172" y="5276672"/>
            <a:ext cx="4860925" cy="175895"/>
          </a:xfrm>
          <a:custGeom>
            <a:avLst/>
            <a:gdLst/>
            <a:ahLst/>
            <a:cxnLst/>
            <a:rect l="l" t="t" r="r" b="b"/>
            <a:pathLst>
              <a:path w="4860925" h="175895">
                <a:moveTo>
                  <a:pt x="4860925" y="0"/>
                </a:moveTo>
                <a:lnTo>
                  <a:pt x="0" y="0"/>
                </a:lnTo>
                <a:lnTo>
                  <a:pt x="0" y="175564"/>
                </a:lnTo>
                <a:lnTo>
                  <a:pt x="4860925" y="175564"/>
                </a:lnTo>
                <a:lnTo>
                  <a:pt x="4860925" y="0"/>
                </a:lnTo>
                <a:close/>
              </a:path>
            </a:pathLst>
          </a:custGeom>
          <a:solidFill>
            <a:srgbClr val="F0F0F0"/>
          </a:solidFill>
        </p:spPr>
        <p:txBody>
          <a:bodyPr wrap="square" lIns="0" tIns="0" rIns="0" bIns="0" rtlCol="0"/>
          <a:lstStyle/>
          <a:p>
            <a:endParaRPr/>
          </a:p>
        </p:txBody>
      </p:sp>
      <p:sp>
        <p:nvSpPr>
          <p:cNvPr id="58" name="object 58"/>
          <p:cNvSpPr/>
          <p:nvPr/>
        </p:nvSpPr>
        <p:spPr>
          <a:xfrm>
            <a:off x="614172" y="5452236"/>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59" name="object 59"/>
          <p:cNvSpPr/>
          <p:nvPr/>
        </p:nvSpPr>
        <p:spPr>
          <a:xfrm>
            <a:off x="614172" y="5627496"/>
            <a:ext cx="4860925" cy="175260"/>
          </a:xfrm>
          <a:custGeom>
            <a:avLst/>
            <a:gdLst/>
            <a:ahLst/>
            <a:cxnLst/>
            <a:rect l="l" t="t" r="r" b="b"/>
            <a:pathLst>
              <a:path w="4860925" h="175260">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60" name="object 60"/>
          <p:cNvSpPr txBox="1"/>
          <p:nvPr/>
        </p:nvSpPr>
        <p:spPr>
          <a:xfrm>
            <a:off x="601472" y="4509853"/>
            <a:ext cx="4827905" cy="1303020"/>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Pesticide Recording</a:t>
            </a:r>
            <a:r>
              <a:rPr sz="1350" spc="-30" dirty="0">
                <a:latin typeface="Arial"/>
                <a:cs typeface="Arial"/>
              </a:rPr>
              <a:t> </a:t>
            </a:r>
            <a:r>
              <a:rPr sz="1350" dirty="0">
                <a:latin typeface="Arial"/>
                <a:cs typeface="Arial"/>
              </a:rPr>
              <a:t>Keeping</a:t>
            </a:r>
            <a:endParaRPr sz="1350">
              <a:latin typeface="Arial"/>
              <a:cs typeface="Arial"/>
            </a:endParaRPr>
          </a:p>
          <a:p>
            <a:pPr marL="12700" marR="5080">
              <a:lnSpc>
                <a:spcPct val="95900"/>
              </a:lnSpc>
              <a:spcBef>
                <a:spcPts val="745"/>
              </a:spcBef>
            </a:pPr>
            <a:r>
              <a:rPr sz="1200" spc="-5" dirty="0">
                <a:latin typeface="Times New Roman"/>
                <a:cs typeface="Times New Roman"/>
              </a:rPr>
              <a:t>Requires maintaining </a:t>
            </a:r>
            <a:r>
              <a:rPr sz="1200" dirty="0">
                <a:latin typeface="Times New Roman"/>
                <a:cs typeface="Times New Roman"/>
              </a:rPr>
              <a:t>a </a:t>
            </a:r>
            <a:r>
              <a:rPr sz="1200" spc="-5" dirty="0">
                <a:latin typeface="Times New Roman"/>
                <a:cs typeface="Times New Roman"/>
              </a:rPr>
              <a:t>precise </a:t>
            </a:r>
            <a:r>
              <a:rPr sz="1200" dirty="0">
                <a:latin typeface="Times New Roman"/>
                <a:cs typeface="Times New Roman"/>
              </a:rPr>
              <a:t>pest and </a:t>
            </a:r>
            <a:r>
              <a:rPr sz="1200" spc="-5" dirty="0">
                <a:latin typeface="Times New Roman"/>
                <a:cs typeface="Times New Roman"/>
              </a:rPr>
              <a:t>pesticide record, and reading </a:t>
            </a:r>
            <a:r>
              <a:rPr sz="1200" dirty="0">
                <a:latin typeface="Times New Roman"/>
                <a:cs typeface="Times New Roman"/>
              </a:rPr>
              <a:t>pesticide  </a:t>
            </a:r>
            <a:r>
              <a:rPr sz="1200" spc="-5" dirty="0">
                <a:latin typeface="Times New Roman"/>
                <a:cs typeface="Times New Roman"/>
              </a:rPr>
              <a:t>labels </a:t>
            </a:r>
            <a:r>
              <a:rPr sz="1200" dirty="0">
                <a:latin typeface="Times New Roman"/>
                <a:cs typeface="Times New Roman"/>
              </a:rPr>
              <a:t>before </a:t>
            </a:r>
            <a:r>
              <a:rPr sz="1200" spc="-5" dirty="0">
                <a:latin typeface="Times New Roman"/>
                <a:cs typeface="Times New Roman"/>
              </a:rPr>
              <a:t>purchase, </a:t>
            </a:r>
            <a:r>
              <a:rPr sz="1200" dirty="0">
                <a:latin typeface="Times New Roman"/>
                <a:cs typeface="Times New Roman"/>
              </a:rPr>
              <a:t>use, or </a:t>
            </a:r>
            <a:r>
              <a:rPr sz="1200" spc="-5" dirty="0">
                <a:latin typeface="Times New Roman"/>
                <a:cs typeface="Times New Roman"/>
              </a:rPr>
              <a:t>disposal; </a:t>
            </a:r>
            <a:r>
              <a:rPr sz="1200" dirty="0">
                <a:latin typeface="Times New Roman"/>
                <a:cs typeface="Times New Roman"/>
              </a:rPr>
              <a:t>following </a:t>
            </a:r>
            <a:r>
              <a:rPr sz="1200" spc="-5" dirty="0">
                <a:latin typeface="Times New Roman"/>
                <a:cs typeface="Times New Roman"/>
              </a:rPr>
              <a:t>label directions as </a:t>
            </a:r>
            <a:r>
              <a:rPr sz="1200" dirty="0">
                <a:latin typeface="Times New Roman"/>
                <a:cs typeface="Times New Roman"/>
              </a:rPr>
              <a:t>required  by </a:t>
            </a:r>
            <a:r>
              <a:rPr sz="1200" spc="-5" dirty="0">
                <a:latin typeface="Times New Roman"/>
                <a:cs typeface="Times New Roman"/>
              </a:rPr>
              <a:t>law, and checking </a:t>
            </a:r>
            <a:r>
              <a:rPr sz="1200" dirty="0">
                <a:latin typeface="Times New Roman"/>
                <a:cs typeface="Times New Roman"/>
              </a:rPr>
              <a:t>for </a:t>
            </a:r>
            <a:r>
              <a:rPr sz="1200" spc="-5" dirty="0">
                <a:latin typeface="Times New Roman"/>
                <a:cs typeface="Times New Roman"/>
              </a:rPr>
              <a:t>groundwater advisories, </a:t>
            </a:r>
            <a:r>
              <a:rPr sz="1200" dirty="0">
                <a:latin typeface="Times New Roman"/>
                <a:cs typeface="Times New Roman"/>
              </a:rPr>
              <a:t>or </a:t>
            </a:r>
            <a:r>
              <a:rPr sz="1200" spc="-5" dirty="0">
                <a:latin typeface="Times New Roman"/>
                <a:cs typeface="Times New Roman"/>
              </a:rPr>
              <a:t>other water protection  </a:t>
            </a:r>
            <a:r>
              <a:rPr sz="1200" dirty="0">
                <a:latin typeface="Times New Roman"/>
                <a:cs typeface="Times New Roman"/>
              </a:rPr>
              <a:t>guidelines, </a:t>
            </a:r>
            <a:r>
              <a:rPr sz="1200" spc="-5" dirty="0">
                <a:latin typeface="Times New Roman"/>
                <a:cs typeface="Times New Roman"/>
              </a:rPr>
              <a:t>so pesticide handling and application practices are </a:t>
            </a:r>
            <a:r>
              <a:rPr sz="1200" dirty="0">
                <a:latin typeface="Times New Roman"/>
                <a:cs typeface="Times New Roman"/>
              </a:rPr>
              <a:t>known, </a:t>
            </a:r>
            <a:r>
              <a:rPr sz="1200" spc="-5" dirty="0">
                <a:latin typeface="Times New Roman"/>
                <a:cs typeface="Times New Roman"/>
              </a:rPr>
              <a:t>and  water quality impacts </a:t>
            </a:r>
            <a:r>
              <a:rPr sz="1200" dirty="0">
                <a:latin typeface="Times New Roman"/>
                <a:cs typeface="Times New Roman"/>
              </a:rPr>
              <a:t>prevented.</a:t>
            </a:r>
            <a:endParaRPr sz="1200">
              <a:latin typeface="Times New Roman"/>
              <a:cs typeface="Times New Roman"/>
            </a:endParaRPr>
          </a:p>
        </p:txBody>
      </p:sp>
      <p:sp>
        <p:nvSpPr>
          <p:cNvPr id="61" name="object 61"/>
          <p:cNvSpPr/>
          <p:nvPr/>
        </p:nvSpPr>
        <p:spPr>
          <a:xfrm>
            <a:off x="5551296" y="4537583"/>
            <a:ext cx="2221230" cy="1318895"/>
          </a:xfrm>
          <a:custGeom>
            <a:avLst/>
            <a:gdLst/>
            <a:ahLst/>
            <a:cxnLst/>
            <a:rect l="l" t="t" r="r" b="b"/>
            <a:pathLst>
              <a:path w="2221229" h="1318895">
                <a:moveTo>
                  <a:pt x="0" y="1318514"/>
                </a:moveTo>
                <a:lnTo>
                  <a:pt x="2221103" y="1318514"/>
                </a:lnTo>
                <a:lnTo>
                  <a:pt x="2221103" y="0"/>
                </a:lnTo>
                <a:lnTo>
                  <a:pt x="0" y="0"/>
                </a:lnTo>
                <a:lnTo>
                  <a:pt x="0" y="1318514"/>
                </a:lnTo>
                <a:close/>
              </a:path>
            </a:pathLst>
          </a:custGeom>
          <a:solidFill>
            <a:srgbClr val="F0F0F0"/>
          </a:solidFill>
        </p:spPr>
        <p:txBody>
          <a:bodyPr wrap="square" lIns="0" tIns="0" rIns="0" bIns="0" rtlCol="0"/>
          <a:lstStyle/>
          <a:p>
            <a:endParaRPr/>
          </a:p>
        </p:txBody>
      </p:sp>
      <p:sp>
        <p:nvSpPr>
          <p:cNvPr id="62" name="object 62"/>
          <p:cNvSpPr/>
          <p:nvPr/>
        </p:nvSpPr>
        <p:spPr>
          <a:xfrm>
            <a:off x="5645784" y="4633595"/>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FFFFF"/>
          </a:solidFill>
        </p:spPr>
        <p:txBody>
          <a:bodyPr wrap="square" lIns="0" tIns="0" rIns="0" bIns="0" rtlCol="0"/>
          <a:lstStyle/>
          <a:p>
            <a:endParaRPr/>
          </a:p>
        </p:txBody>
      </p:sp>
      <p:sp>
        <p:nvSpPr>
          <p:cNvPr id="63" name="object 63"/>
          <p:cNvSpPr/>
          <p:nvPr/>
        </p:nvSpPr>
        <p:spPr>
          <a:xfrm>
            <a:off x="5798184" y="4633595"/>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64" name="object 64"/>
          <p:cNvSpPr/>
          <p:nvPr/>
        </p:nvSpPr>
        <p:spPr>
          <a:xfrm>
            <a:off x="5798311" y="463372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65" name="object 65"/>
          <p:cNvSpPr/>
          <p:nvPr/>
        </p:nvSpPr>
        <p:spPr>
          <a:xfrm>
            <a:off x="5941190" y="463372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66" name="object 66"/>
          <p:cNvSpPr/>
          <p:nvPr/>
        </p:nvSpPr>
        <p:spPr>
          <a:xfrm>
            <a:off x="5807836" y="4681047"/>
            <a:ext cx="123830" cy="122933"/>
          </a:xfrm>
          <a:prstGeom prst="rect">
            <a:avLst/>
          </a:prstGeom>
          <a:blipFill>
            <a:blip r:embed="rId2" cstate="print"/>
            <a:stretch>
              <a:fillRect/>
            </a:stretch>
          </a:blipFill>
        </p:spPr>
        <p:txBody>
          <a:bodyPr wrap="square" lIns="0" tIns="0" rIns="0" bIns="0" rtlCol="0"/>
          <a:lstStyle/>
          <a:p>
            <a:endParaRPr/>
          </a:p>
        </p:txBody>
      </p:sp>
      <p:sp>
        <p:nvSpPr>
          <p:cNvPr id="67" name="object 67"/>
          <p:cNvSpPr txBox="1"/>
          <p:nvPr/>
        </p:nvSpPr>
        <p:spPr>
          <a:xfrm>
            <a:off x="6043421" y="4697095"/>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68" name="object 68"/>
          <p:cNvSpPr/>
          <p:nvPr/>
        </p:nvSpPr>
        <p:spPr>
          <a:xfrm>
            <a:off x="5647309" y="4895722"/>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69" name="object 69"/>
          <p:cNvSpPr/>
          <p:nvPr/>
        </p:nvSpPr>
        <p:spPr>
          <a:xfrm>
            <a:off x="5647309" y="4557395"/>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70" name="object 70"/>
          <p:cNvSpPr/>
          <p:nvPr/>
        </p:nvSpPr>
        <p:spPr>
          <a:xfrm>
            <a:off x="5645784" y="5066410"/>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71" name="object 71"/>
          <p:cNvSpPr/>
          <p:nvPr/>
        </p:nvSpPr>
        <p:spPr>
          <a:xfrm>
            <a:off x="5798184" y="5066410"/>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72" name="object 72"/>
          <p:cNvSpPr/>
          <p:nvPr/>
        </p:nvSpPr>
        <p:spPr>
          <a:xfrm>
            <a:off x="5798311" y="506679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73" name="object 73"/>
          <p:cNvSpPr/>
          <p:nvPr/>
        </p:nvSpPr>
        <p:spPr>
          <a:xfrm>
            <a:off x="5941190" y="5066791"/>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74" name="object 74"/>
          <p:cNvSpPr/>
          <p:nvPr/>
        </p:nvSpPr>
        <p:spPr>
          <a:xfrm>
            <a:off x="5807836" y="5114118"/>
            <a:ext cx="123830" cy="122933"/>
          </a:xfrm>
          <a:prstGeom prst="rect">
            <a:avLst/>
          </a:prstGeom>
          <a:blipFill>
            <a:blip r:embed="rId2" cstate="print"/>
            <a:stretch>
              <a:fillRect/>
            </a:stretch>
          </a:blipFill>
        </p:spPr>
        <p:txBody>
          <a:bodyPr wrap="square" lIns="0" tIns="0" rIns="0" bIns="0" rtlCol="0"/>
          <a:lstStyle/>
          <a:p>
            <a:endParaRPr/>
          </a:p>
        </p:txBody>
      </p:sp>
      <p:sp>
        <p:nvSpPr>
          <p:cNvPr id="75" name="object 75"/>
          <p:cNvSpPr txBox="1"/>
          <p:nvPr/>
        </p:nvSpPr>
        <p:spPr>
          <a:xfrm>
            <a:off x="6043421" y="5129910"/>
            <a:ext cx="146748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p:txBody>
      </p:sp>
      <p:sp>
        <p:nvSpPr>
          <p:cNvPr id="76" name="object 76"/>
          <p:cNvSpPr/>
          <p:nvPr/>
        </p:nvSpPr>
        <p:spPr>
          <a:xfrm>
            <a:off x="5647309" y="5328539"/>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7" name="object 77"/>
          <p:cNvSpPr/>
          <p:nvPr/>
        </p:nvSpPr>
        <p:spPr>
          <a:xfrm>
            <a:off x="5647309" y="4990210"/>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0F0F0"/>
          </a:solidFill>
        </p:spPr>
        <p:txBody>
          <a:bodyPr wrap="square" lIns="0" tIns="0" rIns="0" bIns="0" rtlCol="0"/>
          <a:lstStyle/>
          <a:p>
            <a:endParaRPr/>
          </a:p>
        </p:txBody>
      </p:sp>
      <p:sp>
        <p:nvSpPr>
          <p:cNvPr id="78" name="object 78"/>
          <p:cNvSpPr/>
          <p:nvPr/>
        </p:nvSpPr>
        <p:spPr>
          <a:xfrm>
            <a:off x="5645784" y="5499480"/>
            <a:ext cx="1930400" cy="260985"/>
          </a:xfrm>
          <a:custGeom>
            <a:avLst/>
            <a:gdLst/>
            <a:ahLst/>
            <a:cxnLst/>
            <a:rect l="l" t="t" r="r" b="b"/>
            <a:pathLst>
              <a:path w="1930400" h="260985">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79" name="object 79"/>
          <p:cNvSpPr/>
          <p:nvPr/>
        </p:nvSpPr>
        <p:spPr>
          <a:xfrm>
            <a:off x="5645784" y="5836284"/>
            <a:ext cx="1930400" cy="1905"/>
          </a:xfrm>
          <a:custGeom>
            <a:avLst/>
            <a:gdLst/>
            <a:ahLst/>
            <a:cxnLst/>
            <a:rect l="l" t="t" r="r" b="b"/>
            <a:pathLst>
              <a:path w="1930400" h="1904">
                <a:moveTo>
                  <a:pt x="0" y="1524"/>
                </a:moveTo>
                <a:lnTo>
                  <a:pt x="1930018" y="1524"/>
                </a:lnTo>
                <a:lnTo>
                  <a:pt x="1930018" y="0"/>
                </a:lnTo>
                <a:lnTo>
                  <a:pt x="0" y="0"/>
                </a:lnTo>
                <a:lnTo>
                  <a:pt x="0" y="1524"/>
                </a:lnTo>
                <a:close/>
              </a:path>
            </a:pathLst>
          </a:custGeom>
          <a:solidFill>
            <a:srgbClr val="FFFFFF"/>
          </a:solidFill>
        </p:spPr>
        <p:txBody>
          <a:bodyPr wrap="square" lIns="0" tIns="0" rIns="0" bIns="0" rtlCol="0"/>
          <a:lstStyle/>
          <a:p>
            <a:endParaRPr/>
          </a:p>
        </p:txBody>
      </p:sp>
      <p:sp>
        <p:nvSpPr>
          <p:cNvPr id="80" name="object 80"/>
          <p:cNvSpPr/>
          <p:nvPr/>
        </p:nvSpPr>
        <p:spPr>
          <a:xfrm>
            <a:off x="5798184" y="5499480"/>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FFFFF"/>
          </a:solidFill>
        </p:spPr>
        <p:txBody>
          <a:bodyPr wrap="square" lIns="0" tIns="0" rIns="0" bIns="0" rtlCol="0"/>
          <a:lstStyle/>
          <a:p>
            <a:endParaRPr/>
          </a:p>
        </p:txBody>
      </p:sp>
      <p:sp>
        <p:nvSpPr>
          <p:cNvPr id="81" name="object 81"/>
          <p:cNvSpPr/>
          <p:nvPr/>
        </p:nvSpPr>
        <p:spPr>
          <a:xfrm>
            <a:off x="5798311" y="5499226"/>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82" name="object 82"/>
          <p:cNvSpPr/>
          <p:nvPr/>
        </p:nvSpPr>
        <p:spPr>
          <a:xfrm>
            <a:off x="5941190" y="5499226"/>
            <a:ext cx="114300" cy="227329"/>
          </a:xfrm>
          <a:custGeom>
            <a:avLst/>
            <a:gdLst/>
            <a:ahLst/>
            <a:cxnLst/>
            <a:rect l="l" t="t" r="r" b="b"/>
            <a:pathLst>
              <a:path w="114300" h="227329">
                <a:moveTo>
                  <a:pt x="114300" y="0"/>
                </a:moveTo>
                <a:lnTo>
                  <a:pt x="0" y="0"/>
                </a:lnTo>
                <a:lnTo>
                  <a:pt x="0" y="226814"/>
                </a:lnTo>
                <a:lnTo>
                  <a:pt x="114301" y="226815"/>
                </a:lnTo>
                <a:lnTo>
                  <a:pt x="114300" y="0"/>
                </a:lnTo>
                <a:close/>
              </a:path>
            </a:pathLst>
          </a:custGeom>
          <a:solidFill>
            <a:srgbClr val="FFFFFF"/>
          </a:solidFill>
        </p:spPr>
        <p:txBody>
          <a:bodyPr wrap="square" lIns="0" tIns="0" rIns="0" bIns="0" rtlCol="0"/>
          <a:lstStyle/>
          <a:p>
            <a:endParaRPr/>
          </a:p>
        </p:txBody>
      </p:sp>
      <p:sp>
        <p:nvSpPr>
          <p:cNvPr id="83" name="object 83"/>
          <p:cNvSpPr/>
          <p:nvPr/>
        </p:nvSpPr>
        <p:spPr>
          <a:xfrm>
            <a:off x="5807836" y="5546552"/>
            <a:ext cx="123830" cy="122933"/>
          </a:xfrm>
          <a:prstGeom prst="rect">
            <a:avLst/>
          </a:prstGeom>
          <a:blipFill>
            <a:blip r:embed="rId4" cstate="print"/>
            <a:stretch>
              <a:fillRect/>
            </a:stretch>
          </a:blipFill>
        </p:spPr>
        <p:txBody>
          <a:bodyPr wrap="square" lIns="0" tIns="0" rIns="0" bIns="0" rtlCol="0"/>
          <a:lstStyle/>
          <a:p>
            <a:endParaRPr/>
          </a:p>
        </p:txBody>
      </p:sp>
      <p:sp>
        <p:nvSpPr>
          <p:cNvPr id="84" name="object 84"/>
          <p:cNvSpPr txBox="1"/>
          <p:nvPr/>
        </p:nvSpPr>
        <p:spPr>
          <a:xfrm>
            <a:off x="6043421" y="5562980"/>
            <a:ext cx="288290"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N/A</a:t>
            </a:r>
            <a:endParaRPr sz="1200">
              <a:latin typeface="Times New Roman"/>
              <a:cs typeface="Times New Roman"/>
            </a:endParaRPr>
          </a:p>
        </p:txBody>
      </p:sp>
      <p:sp>
        <p:nvSpPr>
          <p:cNvPr id="85" name="object 85"/>
          <p:cNvSpPr/>
          <p:nvPr/>
        </p:nvSpPr>
        <p:spPr>
          <a:xfrm>
            <a:off x="5647309" y="5760084"/>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86" name="object 86"/>
          <p:cNvSpPr/>
          <p:nvPr/>
        </p:nvSpPr>
        <p:spPr>
          <a:xfrm>
            <a:off x="5647309" y="5422976"/>
            <a:ext cx="1928495" cy="76835"/>
          </a:xfrm>
          <a:custGeom>
            <a:avLst/>
            <a:gdLst/>
            <a:ahLst/>
            <a:cxnLst/>
            <a:rect l="l" t="t" r="r" b="b"/>
            <a:pathLst>
              <a:path w="1928495" h="76835">
                <a:moveTo>
                  <a:pt x="0" y="76504"/>
                </a:moveTo>
                <a:lnTo>
                  <a:pt x="1928494" y="76504"/>
                </a:lnTo>
                <a:lnTo>
                  <a:pt x="1928494" y="0"/>
                </a:lnTo>
                <a:lnTo>
                  <a:pt x="0" y="0"/>
                </a:lnTo>
                <a:lnTo>
                  <a:pt x="0" y="76504"/>
                </a:lnTo>
                <a:close/>
              </a:path>
            </a:pathLst>
          </a:custGeom>
          <a:solidFill>
            <a:srgbClr val="FFFFFF"/>
          </a:solidFill>
        </p:spPr>
        <p:txBody>
          <a:bodyPr wrap="square" lIns="0" tIns="0" rIns="0" bIns="0" rtlCol="0"/>
          <a:lstStyle/>
          <a:p>
            <a:endParaRPr/>
          </a:p>
        </p:txBody>
      </p:sp>
      <p:sp>
        <p:nvSpPr>
          <p:cNvPr id="87" name="object 87"/>
          <p:cNvSpPr/>
          <p:nvPr/>
        </p:nvSpPr>
        <p:spPr>
          <a:xfrm>
            <a:off x="466344" y="4461383"/>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88" name="object 88"/>
          <p:cNvSpPr/>
          <p:nvPr/>
        </p:nvSpPr>
        <p:spPr>
          <a:xfrm>
            <a:off x="5551296" y="4461383"/>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89" name="object 89"/>
          <p:cNvSpPr/>
          <p:nvPr/>
        </p:nvSpPr>
        <p:spPr>
          <a:xfrm>
            <a:off x="461772" y="5856096"/>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90" name="object 90"/>
          <p:cNvSpPr/>
          <p:nvPr/>
        </p:nvSpPr>
        <p:spPr>
          <a:xfrm>
            <a:off x="5551296" y="5856096"/>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91" name="object 91"/>
          <p:cNvSpPr txBox="1"/>
          <p:nvPr/>
        </p:nvSpPr>
        <p:spPr>
          <a:xfrm>
            <a:off x="601472" y="5980767"/>
            <a:ext cx="4805045" cy="1127125"/>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Evaluate the Pesticide</a:t>
            </a:r>
            <a:endParaRPr sz="1350">
              <a:latin typeface="Arial"/>
              <a:cs typeface="Arial"/>
            </a:endParaRPr>
          </a:p>
          <a:p>
            <a:pPr marL="12700" marR="5080">
              <a:lnSpc>
                <a:spcPts val="1380"/>
              </a:lnSpc>
              <a:spcBef>
                <a:spcPts val="785"/>
              </a:spcBef>
            </a:pPr>
            <a:r>
              <a:rPr sz="1200" spc="-5" dirty="0">
                <a:latin typeface="Times New Roman"/>
                <a:cs typeface="Times New Roman"/>
              </a:rPr>
              <a:t>Select pesticides less </a:t>
            </a:r>
            <a:r>
              <a:rPr sz="1200" dirty="0">
                <a:latin typeface="Times New Roman"/>
                <a:cs typeface="Times New Roman"/>
              </a:rPr>
              <a:t>likely to </a:t>
            </a:r>
            <a:r>
              <a:rPr sz="1200" spc="-5" dirty="0">
                <a:latin typeface="Times New Roman"/>
                <a:cs typeface="Times New Roman"/>
              </a:rPr>
              <a:t>leach </a:t>
            </a:r>
            <a:r>
              <a:rPr sz="1200" dirty="0">
                <a:latin typeface="Times New Roman"/>
                <a:cs typeface="Times New Roman"/>
              </a:rPr>
              <a:t>to </a:t>
            </a:r>
            <a:r>
              <a:rPr sz="1200" spc="-5" dirty="0">
                <a:latin typeface="Times New Roman"/>
                <a:cs typeface="Times New Roman"/>
              </a:rPr>
              <a:t>groundwater. Avoid pesticides that </a:t>
            </a:r>
            <a:r>
              <a:rPr sz="1200" dirty="0">
                <a:latin typeface="Times New Roman"/>
                <a:cs typeface="Times New Roman"/>
              </a:rPr>
              <a:t>are  highly </a:t>
            </a:r>
            <a:r>
              <a:rPr sz="1200" spc="-5" dirty="0">
                <a:latin typeface="Times New Roman"/>
                <a:cs typeface="Times New Roman"/>
              </a:rPr>
              <a:t>water soluble,persistent, </a:t>
            </a:r>
            <a:r>
              <a:rPr sz="1200" dirty="0">
                <a:latin typeface="Times New Roman"/>
                <a:cs typeface="Times New Roman"/>
              </a:rPr>
              <a:t>and do not </a:t>
            </a:r>
            <a:r>
              <a:rPr sz="1200" spc="-5" dirty="0">
                <a:latin typeface="Times New Roman"/>
                <a:cs typeface="Times New Roman"/>
              </a:rPr>
              <a:t>adsorb </a:t>
            </a:r>
            <a:r>
              <a:rPr sz="1200" dirty="0">
                <a:latin typeface="Times New Roman"/>
                <a:cs typeface="Times New Roman"/>
              </a:rPr>
              <a:t>to soil. The </a:t>
            </a:r>
            <a:r>
              <a:rPr sz="1200" spc="-5" dirty="0">
                <a:latin typeface="Times New Roman"/>
                <a:cs typeface="Times New Roman"/>
              </a:rPr>
              <a:t>UC </a:t>
            </a:r>
            <a:r>
              <a:rPr sz="1200" dirty="0">
                <a:latin typeface="Times New Roman"/>
                <a:cs typeface="Times New Roman"/>
              </a:rPr>
              <a:t>Extension  </a:t>
            </a:r>
            <a:r>
              <a:rPr sz="1200" spc="-5" dirty="0">
                <a:latin typeface="Times New Roman"/>
                <a:cs typeface="Times New Roman"/>
              </a:rPr>
              <a:t>Service and </a:t>
            </a:r>
            <a:r>
              <a:rPr sz="1200" dirty="0">
                <a:latin typeface="Times New Roman"/>
                <a:cs typeface="Times New Roman"/>
              </a:rPr>
              <a:t>the </a:t>
            </a:r>
            <a:r>
              <a:rPr sz="1200" spc="-5" dirty="0">
                <a:latin typeface="Times New Roman"/>
                <a:cs typeface="Times New Roman"/>
              </a:rPr>
              <a:t>Natural Resources Conservation Service </a:t>
            </a:r>
            <a:r>
              <a:rPr sz="1200" dirty="0">
                <a:latin typeface="Times New Roman"/>
                <a:cs typeface="Times New Roman"/>
              </a:rPr>
              <a:t>are </a:t>
            </a:r>
            <a:r>
              <a:rPr sz="1200" spc="-5" dirty="0">
                <a:latin typeface="Times New Roman"/>
                <a:cs typeface="Times New Roman"/>
              </a:rPr>
              <a:t>available </a:t>
            </a:r>
            <a:r>
              <a:rPr sz="1200" dirty="0">
                <a:latin typeface="Times New Roman"/>
                <a:cs typeface="Times New Roman"/>
              </a:rPr>
              <a:t>to assist  the public in </a:t>
            </a:r>
            <a:r>
              <a:rPr sz="1200" spc="-5" dirty="0">
                <a:latin typeface="Times New Roman"/>
                <a:cs typeface="Times New Roman"/>
              </a:rPr>
              <a:t>selecting </a:t>
            </a:r>
            <a:r>
              <a:rPr sz="1200" dirty="0">
                <a:latin typeface="Times New Roman"/>
                <a:cs typeface="Times New Roman"/>
              </a:rPr>
              <a:t>the </a:t>
            </a:r>
            <a:r>
              <a:rPr sz="1200" spc="-5" dirty="0">
                <a:latin typeface="Times New Roman"/>
                <a:cs typeface="Times New Roman"/>
              </a:rPr>
              <a:t>appropriate</a:t>
            </a:r>
            <a:r>
              <a:rPr sz="1200" spc="5" dirty="0">
                <a:latin typeface="Times New Roman"/>
                <a:cs typeface="Times New Roman"/>
              </a:rPr>
              <a:t> </a:t>
            </a:r>
            <a:r>
              <a:rPr sz="1200" spc="-5" dirty="0">
                <a:latin typeface="Times New Roman"/>
                <a:cs typeface="Times New Roman"/>
              </a:rPr>
              <a:t>pesticide.</a:t>
            </a:r>
            <a:endParaRPr sz="1200">
              <a:latin typeface="Times New Roman"/>
              <a:cs typeface="Times New Roman"/>
            </a:endParaRPr>
          </a:p>
        </p:txBody>
      </p:sp>
      <p:sp>
        <p:nvSpPr>
          <p:cNvPr id="92" name="object 92"/>
          <p:cNvSpPr/>
          <p:nvPr/>
        </p:nvSpPr>
        <p:spPr>
          <a:xfrm>
            <a:off x="5807836" y="6151707"/>
            <a:ext cx="123830" cy="122933"/>
          </a:xfrm>
          <a:prstGeom prst="rect">
            <a:avLst/>
          </a:prstGeom>
          <a:blipFill>
            <a:blip r:embed="rId3" cstate="print"/>
            <a:stretch>
              <a:fillRect/>
            </a:stretch>
          </a:blipFill>
        </p:spPr>
        <p:txBody>
          <a:bodyPr wrap="square" lIns="0" tIns="0" rIns="0" bIns="0" rtlCol="0"/>
          <a:lstStyle/>
          <a:p>
            <a:endParaRPr/>
          </a:p>
        </p:txBody>
      </p:sp>
      <p:sp>
        <p:nvSpPr>
          <p:cNvPr id="93" name="object 93"/>
          <p:cNvSpPr/>
          <p:nvPr/>
        </p:nvSpPr>
        <p:spPr>
          <a:xfrm>
            <a:off x="5645784" y="6537325"/>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94" name="object 94"/>
          <p:cNvSpPr/>
          <p:nvPr/>
        </p:nvSpPr>
        <p:spPr>
          <a:xfrm>
            <a:off x="5798184" y="6537325"/>
            <a:ext cx="1701164" cy="262255"/>
          </a:xfrm>
          <a:custGeom>
            <a:avLst/>
            <a:gdLst/>
            <a:ahLst/>
            <a:cxnLst/>
            <a:rect l="l" t="t" r="r" b="b"/>
            <a:pathLst>
              <a:path w="1701165" h="262254">
                <a:moveTo>
                  <a:pt x="1701038" y="0"/>
                </a:moveTo>
                <a:lnTo>
                  <a:pt x="0" y="0"/>
                </a:lnTo>
                <a:lnTo>
                  <a:pt x="0" y="262127"/>
                </a:lnTo>
                <a:lnTo>
                  <a:pt x="1701038" y="262127"/>
                </a:lnTo>
                <a:lnTo>
                  <a:pt x="1701038" y="0"/>
                </a:lnTo>
                <a:close/>
              </a:path>
            </a:pathLst>
          </a:custGeom>
          <a:solidFill>
            <a:srgbClr val="F0F0F0"/>
          </a:solidFill>
        </p:spPr>
        <p:txBody>
          <a:bodyPr wrap="square" lIns="0" tIns="0" rIns="0" bIns="0" rtlCol="0"/>
          <a:lstStyle/>
          <a:p>
            <a:endParaRPr/>
          </a:p>
        </p:txBody>
      </p:sp>
      <p:sp>
        <p:nvSpPr>
          <p:cNvPr id="95" name="object 95"/>
          <p:cNvSpPr/>
          <p:nvPr/>
        </p:nvSpPr>
        <p:spPr>
          <a:xfrm>
            <a:off x="5798311" y="653745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96" name="object 96"/>
          <p:cNvSpPr/>
          <p:nvPr/>
        </p:nvSpPr>
        <p:spPr>
          <a:xfrm>
            <a:off x="5941190" y="653745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97" name="object 97"/>
          <p:cNvSpPr/>
          <p:nvPr/>
        </p:nvSpPr>
        <p:spPr>
          <a:xfrm>
            <a:off x="5807836" y="6584777"/>
            <a:ext cx="123830" cy="122933"/>
          </a:xfrm>
          <a:prstGeom prst="rect">
            <a:avLst/>
          </a:prstGeom>
          <a:blipFill>
            <a:blip r:embed="rId4" cstate="print"/>
            <a:stretch>
              <a:fillRect/>
            </a:stretch>
          </a:blipFill>
        </p:spPr>
        <p:txBody>
          <a:bodyPr wrap="square" lIns="0" tIns="0" rIns="0" bIns="0" rtlCol="0"/>
          <a:lstStyle/>
          <a:p>
            <a:endParaRPr/>
          </a:p>
        </p:txBody>
      </p:sp>
      <p:sp>
        <p:nvSpPr>
          <p:cNvPr id="98" name="object 98"/>
          <p:cNvSpPr/>
          <p:nvPr/>
        </p:nvSpPr>
        <p:spPr>
          <a:xfrm>
            <a:off x="5807836" y="7017212"/>
            <a:ext cx="123830" cy="122933"/>
          </a:xfrm>
          <a:prstGeom prst="rect">
            <a:avLst/>
          </a:prstGeom>
          <a:blipFill>
            <a:blip r:embed="rId3" cstate="print"/>
            <a:stretch>
              <a:fillRect/>
            </a:stretch>
          </a:blipFill>
        </p:spPr>
        <p:txBody>
          <a:bodyPr wrap="square" lIns="0" tIns="0" rIns="0" bIns="0" rtlCol="0"/>
          <a:lstStyle/>
          <a:p>
            <a:endParaRPr/>
          </a:p>
        </p:txBody>
      </p:sp>
      <p:graphicFrame>
        <p:nvGraphicFramePr>
          <p:cNvPr id="99" name="object 99"/>
          <p:cNvGraphicFramePr>
            <a:graphicFrameLocks noGrp="1"/>
          </p:cNvGraphicFramePr>
          <p:nvPr/>
        </p:nvGraphicFramePr>
        <p:xfrm>
          <a:off x="5645784" y="6197303"/>
          <a:ext cx="1929764" cy="1034401"/>
        </p:xfrm>
        <a:graphic>
          <a:graphicData uri="http://schemas.openxmlformats.org/drawingml/2006/table">
            <a:tbl>
              <a:tblPr firstRow="1" bandRow="1">
                <a:tableStyleId>{2D5ABB26-0587-4C30-8999-92F81FD0307C}</a:tableStyleId>
              </a:tblPr>
              <a:tblGrid>
                <a:gridCol w="1929764">
                  <a:extLst>
                    <a:ext uri="{9D8B030D-6E8A-4147-A177-3AD203B41FA5}">
                      <a16:colId xmlns:a16="http://schemas.microsoft.com/office/drawing/2014/main" val="20000"/>
                    </a:ext>
                  </a:extLst>
                </a:gridCol>
              </a:tblGrid>
              <a:tr h="263821">
                <a:tc>
                  <a:txBody>
                    <a:bodyPr/>
                    <a:lstStyle/>
                    <a:p>
                      <a:pPr marL="410209">
                        <a:lnSpc>
                          <a:spcPts val="1310"/>
                        </a:lnSpc>
                      </a:pPr>
                      <a:r>
                        <a:rPr sz="1200" dirty="0">
                          <a:latin typeface="Times New Roman"/>
                          <a:cs typeface="Times New Roman"/>
                        </a:rPr>
                        <a:t>Existing</a:t>
                      </a:r>
                      <a:endParaRPr sz="1200">
                        <a:latin typeface="Times New Roman"/>
                        <a:cs typeface="Times New Roman"/>
                      </a:endParaRPr>
                    </a:p>
                  </a:txBody>
                  <a:tcPr marL="0" marR="0" marT="0" marB="0"/>
                </a:tc>
                <a:extLst>
                  <a:ext uri="{0D108BD9-81ED-4DB2-BD59-A6C34878D82A}">
                    <a16:rowId xmlns:a16="http://schemas.microsoft.com/office/drawing/2014/main" val="10000"/>
                  </a:ext>
                </a:extLst>
              </a:tr>
              <a:tr h="76326">
                <a:tc>
                  <a:txBody>
                    <a:bodyPr/>
                    <a:lstStyle/>
                    <a:p>
                      <a:pPr>
                        <a:lnSpc>
                          <a:spcPct val="100000"/>
                        </a:lnSpc>
                      </a:pPr>
                      <a:endParaRPr sz="300">
                        <a:latin typeface="Times New Roman"/>
                        <a:cs typeface="Times New Roman"/>
                      </a:endParaRPr>
                    </a:p>
                  </a:txBody>
                  <a:tcPr marL="0" marR="0" marT="0" marB="0">
                    <a:solidFill>
                      <a:srgbClr val="F0F0F0"/>
                    </a:solidFill>
                  </a:tcPr>
                </a:tc>
                <a:extLst>
                  <a:ext uri="{0D108BD9-81ED-4DB2-BD59-A6C34878D82A}">
                    <a16:rowId xmlns:a16="http://schemas.microsoft.com/office/drawing/2014/main" val="10001"/>
                  </a:ext>
                </a:extLst>
              </a:tr>
              <a:tr h="338201">
                <a:tc>
                  <a:txBody>
                    <a:bodyPr/>
                    <a:lstStyle/>
                    <a:p>
                      <a:pPr marL="410209">
                        <a:lnSpc>
                          <a:spcPct val="100000"/>
                        </a:lnSpc>
                        <a:spcBef>
                          <a:spcPts val="600"/>
                        </a:spcBef>
                      </a:pPr>
                      <a:r>
                        <a:rPr sz="1200" spc="-5" dirty="0">
                          <a:latin typeface="Times New Roman"/>
                          <a:cs typeface="Times New Roman"/>
                        </a:rPr>
                        <a:t>Planned (within </a:t>
                      </a:r>
                      <a:r>
                        <a:rPr sz="1200" dirty="0">
                          <a:latin typeface="Times New Roman"/>
                          <a:cs typeface="Times New Roman"/>
                        </a:rPr>
                        <a:t>one</a:t>
                      </a:r>
                      <a:r>
                        <a:rPr sz="1200" spc="-20" dirty="0">
                          <a:latin typeface="Times New Roman"/>
                          <a:cs typeface="Times New Roman"/>
                        </a:rPr>
                        <a:t> </a:t>
                      </a:r>
                      <a:r>
                        <a:rPr sz="1200" spc="-5" dirty="0">
                          <a:latin typeface="Times New Roman"/>
                          <a:cs typeface="Times New Roman"/>
                        </a:rPr>
                        <a:t>yr)</a:t>
                      </a:r>
                      <a:endParaRPr sz="1200">
                        <a:latin typeface="Times New Roman"/>
                        <a:cs typeface="Times New Roman"/>
                      </a:endParaRPr>
                    </a:p>
                  </a:txBody>
                  <a:tcPr marL="0" marR="0" marT="76200" marB="0"/>
                </a:tc>
                <a:extLst>
                  <a:ext uri="{0D108BD9-81ED-4DB2-BD59-A6C34878D82A}">
                    <a16:rowId xmlns:a16="http://schemas.microsoft.com/office/drawing/2014/main" val="10002"/>
                  </a:ext>
                </a:extLst>
              </a:tr>
              <a:tr h="356053">
                <a:tc>
                  <a:txBody>
                    <a:bodyPr/>
                    <a:lstStyle/>
                    <a:p>
                      <a:pPr>
                        <a:lnSpc>
                          <a:spcPct val="100000"/>
                        </a:lnSpc>
                        <a:spcBef>
                          <a:spcPts val="20"/>
                        </a:spcBef>
                      </a:pPr>
                      <a:endParaRPr sz="1150">
                        <a:latin typeface="Times New Roman"/>
                        <a:cs typeface="Times New Roman"/>
                      </a:endParaRPr>
                    </a:p>
                    <a:p>
                      <a:pPr marL="410209">
                        <a:lnSpc>
                          <a:spcPts val="1360"/>
                        </a:lnSpc>
                      </a:pPr>
                      <a:r>
                        <a:rPr sz="1200" spc="-5" dirty="0">
                          <a:latin typeface="Times New Roman"/>
                          <a:cs typeface="Times New Roman"/>
                        </a:rPr>
                        <a:t>N/A</a:t>
                      </a:r>
                      <a:endParaRPr sz="1200">
                        <a:latin typeface="Times New Roman"/>
                        <a:cs typeface="Times New Roman"/>
                      </a:endParaRPr>
                    </a:p>
                  </a:txBody>
                  <a:tcPr marL="0" marR="0" marT="2540" marB="0"/>
                </a:tc>
                <a:extLst>
                  <a:ext uri="{0D108BD9-81ED-4DB2-BD59-A6C34878D82A}">
                    <a16:rowId xmlns:a16="http://schemas.microsoft.com/office/drawing/2014/main" val="10003"/>
                  </a:ext>
                </a:extLst>
              </a:tr>
            </a:tbl>
          </a:graphicData>
        </a:graphic>
      </p:graphicFrame>
      <p:sp>
        <p:nvSpPr>
          <p:cNvPr id="100" name="object 100"/>
          <p:cNvSpPr/>
          <p:nvPr/>
        </p:nvSpPr>
        <p:spPr>
          <a:xfrm>
            <a:off x="466344" y="7479156"/>
            <a:ext cx="5085080" cy="1318895"/>
          </a:xfrm>
          <a:custGeom>
            <a:avLst/>
            <a:gdLst/>
            <a:ahLst/>
            <a:cxnLst/>
            <a:rect l="l" t="t" r="r" b="b"/>
            <a:pathLst>
              <a:path w="5085080" h="1318895">
                <a:moveTo>
                  <a:pt x="0" y="1318590"/>
                </a:moveTo>
                <a:lnTo>
                  <a:pt x="5084953" y="1318590"/>
                </a:lnTo>
                <a:lnTo>
                  <a:pt x="5084953" y="0"/>
                </a:lnTo>
                <a:lnTo>
                  <a:pt x="0" y="0"/>
                </a:lnTo>
                <a:lnTo>
                  <a:pt x="0" y="1318590"/>
                </a:lnTo>
                <a:close/>
              </a:path>
            </a:pathLst>
          </a:custGeom>
          <a:solidFill>
            <a:srgbClr val="F0F0F0"/>
          </a:solidFill>
        </p:spPr>
        <p:txBody>
          <a:bodyPr wrap="square" lIns="0" tIns="0" rIns="0" bIns="0" rtlCol="0"/>
          <a:lstStyle/>
          <a:p>
            <a:endParaRPr/>
          </a:p>
        </p:txBody>
      </p:sp>
      <p:sp>
        <p:nvSpPr>
          <p:cNvPr id="101" name="object 101"/>
          <p:cNvSpPr/>
          <p:nvPr/>
        </p:nvSpPr>
        <p:spPr>
          <a:xfrm>
            <a:off x="614172" y="7479233"/>
            <a:ext cx="4860925" cy="389255"/>
          </a:xfrm>
          <a:custGeom>
            <a:avLst/>
            <a:gdLst/>
            <a:ahLst/>
            <a:cxnLst/>
            <a:rect l="l" t="t" r="r" b="b"/>
            <a:pathLst>
              <a:path w="4860925" h="389254">
                <a:moveTo>
                  <a:pt x="4860925" y="0"/>
                </a:moveTo>
                <a:lnTo>
                  <a:pt x="0" y="0"/>
                </a:lnTo>
                <a:lnTo>
                  <a:pt x="0" y="388924"/>
                </a:lnTo>
                <a:lnTo>
                  <a:pt x="4860925" y="388924"/>
                </a:lnTo>
                <a:lnTo>
                  <a:pt x="4860925" y="0"/>
                </a:lnTo>
                <a:close/>
              </a:path>
            </a:pathLst>
          </a:custGeom>
          <a:solidFill>
            <a:srgbClr val="F0F0F0"/>
          </a:solidFill>
        </p:spPr>
        <p:txBody>
          <a:bodyPr wrap="square" lIns="0" tIns="0" rIns="0" bIns="0" rtlCol="0"/>
          <a:lstStyle/>
          <a:p>
            <a:endParaRPr/>
          </a:p>
        </p:txBody>
      </p:sp>
      <p:sp>
        <p:nvSpPr>
          <p:cNvPr id="102" name="object 102"/>
          <p:cNvSpPr/>
          <p:nvPr/>
        </p:nvSpPr>
        <p:spPr>
          <a:xfrm>
            <a:off x="614172" y="7868157"/>
            <a:ext cx="4860925" cy="175260"/>
          </a:xfrm>
          <a:custGeom>
            <a:avLst/>
            <a:gdLst/>
            <a:ahLst/>
            <a:cxnLst/>
            <a:rect l="l" t="t" r="r" b="b"/>
            <a:pathLst>
              <a:path w="4860925" h="175259">
                <a:moveTo>
                  <a:pt x="4860925" y="0"/>
                </a:moveTo>
                <a:lnTo>
                  <a:pt x="0" y="0"/>
                </a:lnTo>
                <a:lnTo>
                  <a:pt x="0" y="175260"/>
                </a:lnTo>
                <a:lnTo>
                  <a:pt x="4860925" y="175260"/>
                </a:lnTo>
                <a:lnTo>
                  <a:pt x="4860925" y="0"/>
                </a:lnTo>
                <a:close/>
              </a:path>
            </a:pathLst>
          </a:custGeom>
          <a:solidFill>
            <a:srgbClr val="F0F0F0"/>
          </a:solidFill>
        </p:spPr>
        <p:txBody>
          <a:bodyPr wrap="square" lIns="0" tIns="0" rIns="0" bIns="0" rtlCol="0"/>
          <a:lstStyle/>
          <a:p>
            <a:endParaRPr/>
          </a:p>
        </p:txBody>
      </p:sp>
      <p:sp>
        <p:nvSpPr>
          <p:cNvPr id="103" name="object 103"/>
          <p:cNvSpPr txBox="1"/>
          <p:nvPr/>
        </p:nvSpPr>
        <p:spPr>
          <a:xfrm>
            <a:off x="601472" y="7451808"/>
            <a:ext cx="3925570" cy="601345"/>
          </a:xfrm>
          <a:prstGeom prst="rect">
            <a:avLst/>
          </a:prstGeom>
        </p:spPr>
        <p:txBody>
          <a:bodyPr vert="horz" wrap="square" lIns="0" tIns="112395" rIns="0" bIns="0" rtlCol="0">
            <a:spAutoFit/>
          </a:bodyPr>
          <a:lstStyle/>
          <a:p>
            <a:pPr marL="12700">
              <a:lnSpc>
                <a:spcPct val="100000"/>
              </a:lnSpc>
              <a:spcBef>
                <a:spcPts val="885"/>
              </a:spcBef>
            </a:pPr>
            <a:r>
              <a:rPr sz="1350" spc="-5" dirty="0">
                <a:latin typeface="Arial"/>
                <a:cs typeface="Arial"/>
              </a:rPr>
              <a:t>Pesticide Selection</a:t>
            </a:r>
            <a:endParaRPr sz="1350">
              <a:latin typeface="Arial"/>
              <a:cs typeface="Arial"/>
            </a:endParaRPr>
          </a:p>
          <a:p>
            <a:pPr marL="12700">
              <a:lnSpc>
                <a:spcPct val="100000"/>
              </a:lnSpc>
              <a:spcBef>
                <a:spcPts val="690"/>
              </a:spcBef>
            </a:pPr>
            <a:r>
              <a:rPr sz="1200" spc="-5" dirty="0">
                <a:latin typeface="Times New Roman"/>
                <a:cs typeface="Times New Roman"/>
              </a:rPr>
              <a:t>Select </a:t>
            </a:r>
            <a:r>
              <a:rPr sz="1200" dirty="0">
                <a:latin typeface="Times New Roman"/>
                <a:cs typeface="Times New Roman"/>
              </a:rPr>
              <a:t>the </a:t>
            </a:r>
            <a:r>
              <a:rPr sz="1200" spc="-5" dirty="0">
                <a:latin typeface="Times New Roman"/>
                <a:cs typeface="Times New Roman"/>
              </a:rPr>
              <a:t>least </a:t>
            </a:r>
            <a:r>
              <a:rPr sz="1200" dirty="0">
                <a:latin typeface="Times New Roman"/>
                <a:cs typeface="Times New Roman"/>
              </a:rPr>
              <a:t>toxic </a:t>
            </a:r>
            <a:r>
              <a:rPr sz="1200" spc="-5" dirty="0">
                <a:latin typeface="Times New Roman"/>
                <a:cs typeface="Times New Roman"/>
              </a:rPr>
              <a:t>and less persistent pesticide when</a:t>
            </a:r>
            <a:r>
              <a:rPr sz="1200" spc="110" dirty="0">
                <a:latin typeface="Times New Roman"/>
                <a:cs typeface="Times New Roman"/>
              </a:rPr>
              <a:t> </a:t>
            </a:r>
            <a:r>
              <a:rPr sz="1200" spc="-5" dirty="0">
                <a:latin typeface="Times New Roman"/>
                <a:cs typeface="Times New Roman"/>
              </a:rPr>
              <a:t>feasible.</a:t>
            </a:r>
            <a:endParaRPr sz="1200">
              <a:latin typeface="Times New Roman"/>
              <a:cs typeface="Times New Roman"/>
            </a:endParaRPr>
          </a:p>
        </p:txBody>
      </p:sp>
      <p:sp>
        <p:nvSpPr>
          <p:cNvPr id="104" name="object 104"/>
          <p:cNvSpPr/>
          <p:nvPr/>
        </p:nvSpPr>
        <p:spPr>
          <a:xfrm>
            <a:off x="5551296" y="7479156"/>
            <a:ext cx="2221230" cy="1318895"/>
          </a:xfrm>
          <a:custGeom>
            <a:avLst/>
            <a:gdLst/>
            <a:ahLst/>
            <a:cxnLst/>
            <a:rect l="l" t="t" r="r" b="b"/>
            <a:pathLst>
              <a:path w="2221229" h="1318895">
                <a:moveTo>
                  <a:pt x="0" y="1318590"/>
                </a:moveTo>
                <a:lnTo>
                  <a:pt x="2221103" y="1318590"/>
                </a:lnTo>
                <a:lnTo>
                  <a:pt x="2221103" y="0"/>
                </a:lnTo>
                <a:lnTo>
                  <a:pt x="0" y="0"/>
                </a:lnTo>
                <a:lnTo>
                  <a:pt x="0" y="1318590"/>
                </a:lnTo>
                <a:close/>
              </a:path>
            </a:pathLst>
          </a:custGeom>
          <a:solidFill>
            <a:srgbClr val="F0F0F0"/>
          </a:solidFill>
        </p:spPr>
        <p:txBody>
          <a:bodyPr wrap="square" lIns="0" tIns="0" rIns="0" bIns="0" rtlCol="0"/>
          <a:lstStyle/>
          <a:p>
            <a:endParaRPr/>
          </a:p>
        </p:txBody>
      </p:sp>
      <p:sp>
        <p:nvSpPr>
          <p:cNvPr id="105" name="object 105"/>
          <p:cNvSpPr/>
          <p:nvPr/>
        </p:nvSpPr>
        <p:spPr>
          <a:xfrm>
            <a:off x="5645784" y="7575168"/>
            <a:ext cx="1930400" cy="262890"/>
          </a:xfrm>
          <a:custGeom>
            <a:avLst/>
            <a:gdLst/>
            <a:ahLst/>
            <a:cxnLst/>
            <a:rect l="l" t="t" r="r" b="b"/>
            <a:pathLst>
              <a:path w="1930400" h="262890">
                <a:moveTo>
                  <a:pt x="0" y="262508"/>
                </a:moveTo>
                <a:lnTo>
                  <a:pt x="1930018" y="262508"/>
                </a:lnTo>
                <a:lnTo>
                  <a:pt x="1930018" y="0"/>
                </a:lnTo>
                <a:lnTo>
                  <a:pt x="0" y="0"/>
                </a:lnTo>
                <a:lnTo>
                  <a:pt x="0" y="262508"/>
                </a:lnTo>
                <a:close/>
              </a:path>
            </a:pathLst>
          </a:custGeom>
          <a:solidFill>
            <a:srgbClr val="FFFFFF"/>
          </a:solidFill>
        </p:spPr>
        <p:txBody>
          <a:bodyPr wrap="square" lIns="0" tIns="0" rIns="0" bIns="0" rtlCol="0"/>
          <a:lstStyle/>
          <a:p>
            <a:endParaRPr/>
          </a:p>
        </p:txBody>
      </p:sp>
      <p:sp>
        <p:nvSpPr>
          <p:cNvPr id="106" name="object 106"/>
          <p:cNvSpPr/>
          <p:nvPr/>
        </p:nvSpPr>
        <p:spPr>
          <a:xfrm>
            <a:off x="5798184" y="7575245"/>
            <a:ext cx="1701164" cy="260985"/>
          </a:xfrm>
          <a:custGeom>
            <a:avLst/>
            <a:gdLst/>
            <a:ahLst/>
            <a:cxnLst/>
            <a:rect l="l" t="t" r="r" b="b"/>
            <a:pathLst>
              <a:path w="1701165" h="260984">
                <a:moveTo>
                  <a:pt x="1701038" y="0"/>
                </a:moveTo>
                <a:lnTo>
                  <a:pt x="0" y="0"/>
                </a:lnTo>
                <a:lnTo>
                  <a:pt x="0" y="260908"/>
                </a:lnTo>
                <a:lnTo>
                  <a:pt x="1701038" y="260908"/>
                </a:lnTo>
                <a:lnTo>
                  <a:pt x="1701038" y="0"/>
                </a:lnTo>
                <a:close/>
              </a:path>
            </a:pathLst>
          </a:custGeom>
          <a:solidFill>
            <a:srgbClr val="FFFFFF"/>
          </a:solidFill>
        </p:spPr>
        <p:txBody>
          <a:bodyPr wrap="square" lIns="0" tIns="0" rIns="0" bIns="0" rtlCol="0"/>
          <a:lstStyle/>
          <a:p>
            <a:endParaRPr/>
          </a:p>
        </p:txBody>
      </p:sp>
      <p:sp>
        <p:nvSpPr>
          <p:cNvPr id="107" name="object 107"/>
          <p:cNvSpPr/>
          <p:nvPr/>
        </p:nvSpPr>
        <p:spPr>
          <a:xfrm>
            <a:off x="5798311" y="7573771"/>
            <a:ext cx="142875" cy="227329"/>
          </a:xfrm>
          <a:custGeom>
            <a:avLst/>
            <a:gdLst/>
            <a:ahLst/>
            <a:cxnLst/>
            <a:rect l="l" t="t" r="r" b="b"/>
            <a:pathLst>
              <a:path w="142875" h="227329">
                <a:moveTo>
                  <a:pt x="0" y="226815"/>
                </a:moveTo>
                <a:lnTo>
                  <a:pt x="142879" y="226815"/>
                </a:lnTo>
                <a:lnTo>
                  <a:pt x="142879" y="0"/>
                </a:lnTo>
                <a:lnTo>
                  <a:pt x="0" y="0"/>
                </a:lnTo>
                <a:lnTo>
                  <a:pt x="0" y="226815"/>
                </a:lnTo>
                <a:close/>
              </a:path>
            </a:pathLst>
          </a:custGeom>
          <a:solidFill>
            <a:srgbClr val="FFFFFF"/>
          </a:solidFill>
        </p:spPr>
        <p:txBody>
          <a:bodyPr wrap="square" lIns="0" tIns="0" rIns="0" bIns="0" rtlCol="0"/>
          <a:lstStyle/>
          <a:p>
            <a:endParaRPr/>
          </a:p>
        </p:txBody>
      </p:sp>
      <p:sp>
        <p:nvSpPr>
          <p:cNvPr id="108" name="object 108"/>
          <p:cNvSpPr/>
          <p:nvPr/>
        </p:nvSpPr>
        <p:spPr>
          <a:xfrm>
            <a:off x="5941190" y="757377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09" name="object 109"/>
          <p:cNvSpPr/>
          <p:nvPr/>
        </p:nvSpPr>
        <p:spPr>
          <a:xfrm>
            <a:off x="5807836" y="7621097"/>
            <a:ext cx="123830" cy="122933"/>
          </a:xfrm>
          <a:prstGeom prst="rect">
            <a:avLst/>
          </a:prstGeom>
          <a:blipFill>
            <a:blip r:embed="rId2" cstate="print"/>
            <a:stretch>
              <a:fillRect/>
            </a:stretch>
          </a:blipFill>
        </p:spPr>
        <p:txBody>
          <a:bodyPr wrap="square" lIns="0" tIns="0" rIns="0" bIns="0" rtlCol="0"/>
          <a:lstStyle/>
          <a:p>
            <a:endParaRPr/>
          </a:p>
        </p:txBody>
      </p:sp>
      <p:sp>
        <p:nvSpPr>
          <p:cNvPr id="110" name="object 110"/>
          <p:cNvSpPr txBox="1"/>
          <p:nvPr/>
        </p:nvSpPr>
        <p:spPr>
          <a:xfrm>
            <a:off x="6043421" y="7637526"/>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11" name="object 111"/>
          <p:cNvSpPr/>
          <p:nvPr/>
        </p:nvSpPr>
        <p:spPr>
          <a:xfrm>
            <a:off x="5647309" y="7837678"/>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12" name="object 112"/>
          <p:cNvSpPr/>
          <p:nvPr/>
        </p:nvSpPr>
        <p:spPr>
          <a:xfrm>
            <a:off x="5647309" y="7498968"/>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FFFFF"/>
          </a:solidFill>
        </p:spPr>
        <p:txBody>
          <a:bodyPr wrap="square" lIns="0" tIns="0" rIns="0" bIns="0" rtlCol="0"/>
          <a:lstStyle/>
          <a:p>
            <a:endParaRPr/>
          </a:p>
        </p:txBody>
      </p:sp>
      <p:sp>
        <p:nvSpPr>
          <p:cNvPr id="113" name="object 113"/>
          <p:cNvSpPr/>
          <p:nvPr/>
        </p:nvSpPr>
        <p:spPr>
          <a:xfrm>
            <a:off x="5645784" y="8008366"/>
            <a:ext cx="1930400" cy="262255"/>
          </a:xfrm>
          <a:custGeom>
            <a:avLst/>
            <a:gdLst/>
            <a:ahLst/>
            <a:cxnLst/>
            <a:rect l="l" t="t" r="r" b="b"/>
            <a:pathLst>
              <a:path w="1930400" h="262254">
                <a:moveTo>
                  <a:pt x="0" y="262127"/>
                </a:moveTo>
                <a:lnTo>
                  <a:pt x="1930018" y="262127"/>
                </a:lnTo>
                <a:lnTo>
                  <a:pt x="1930018" y="0"/>
                </a:lnTo>
                <a:lnTo>
                  <a:pt x="0" y="0"/>
                </a:lnTo>
                <a:lnTo>
                  <a:pt x="0" y="262127"/>
                </a:lnTo>
                <a:close/>
              </a:path>
            </a:pathLst>
          </a:custGeom>
          <a:solidFill>
            <a:srgbClr val="F0F0F0"/>
          </a:solidFill>
        </p:spPr>
        <p:txBody>
          <a:bodyPr wrap="square" lIns="0" tIns="0" rIns="0" bIns="0" rtlCol="0"/>
          <a:lstStyle/>
          <a:p>
            <a:endParaRPr/>
          </a:p>
        </p:txBody>
      </p:sp>
      <p:sp>
        <p:nvSpPr>
          <p:cNvPr id="114" name="object 114"/>
          <p:cNvSpPr/>
          <p:nvPr/>
        </p:nvSpPr>
        <p:spPr>
          <a:xfrm>
            <a:off x="5798184" y="8008366"/>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0F0F0"/>
          </a:solidFill>
        </p:spPr>
        <p:txBody>
          <a:bodyPr wrap="square" lIns="0" tIns="0" rIns="0" bIns="0" rtlCol="0"/>
          <a:lstStyle/>
          <a:p>
            <a:endParaRPr/>
          </a:p>
        </p:txBody>
      </p:sp>
      <p:sp>
        <p:nvSpPr>
          <p:cNvPr id="115" name="object 115"/>
          <p:cNvSpPr/>
          <p:nvPr/>
        </p:nvSpPr>
        <p:spPr>
          <a:xfrm>
            <a:off x="5798311" y="8008111"/>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16" name="object 116"/>
          <p:cNvSpPr/>
          <p:nvPr/>
        </p:nvSpPr>
        <p:spPr>
          <a:xfrm>
            <a:off x="5941190" y="8008111"/>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17" name="object 117"/>
          <p:cNvSpPr/>
          <p:nvPr/>
        </p:nvSpPr>
        <p:spPr>
          <a:xfrm>
            <a:off x="5807836" y="8055437"/>
            <a:ext cx="123830" cy="122933"/>
          </a:xfrm>
          <a:prstGeom prst="rect">
            <a:avLst/>
          </a:prstGeom>
          <a:blipFill>
            <a:blip r:embed="rId2" cstate="print"/>
            <a:stretch>
              <a:fillRect/>
            </a:stretch>
          </a:blipFill>
        </p:spPr>
        <p:txBody>
          <a:bodyPr wrap="square" lIns="0" tIns="0" rIns="0" bIns="0" rtlCol="0"/>
          <a:lstStyle/>
          <a:p>
            <a:endParaRPr/>
          </a:p>
        </p:txBody>
      </p:sp>
      <p:sp>
        <p:nvSpPr>
          <p:cNvPr id="118" name="object 118"/>
          <p:cNvSpPr/>
          <p:nvPr/>
        </p:nvSpPr>
        <p:spPr>
          <a:xfrm>
            <a:off x="5647309" y="8270493"/>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119" name="object 119"/>
          <p:cNvSpPr/>
          <p:nvPr/>
        </p:nvSpPr>
        <p:spPr>
          <a:xfrm>
            <a:off x="5647309" y="7932166"/>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0F0F0"/>
          </a:solidFill>
        </p:spPr>
        <p:txBody>
          <a:bodyPr wrap="square" lIns="0" tIns="0" rIns="0" bIns="0" rtlCol="0"/>
          <a:lstStyle/>
          <a:p>
            <a:endParaRPr/>
          </a:p>
        </p:txBody>
      </p:sp>
      <p:sp>
        <p:nvSpPr>
          <p:cNvPr id="120" name="object 120"/>
          <p:cNvSpPr/>
          <p:nvPr/>
        </p:nvSpPr>
        <p:spPr>
          <a:xfrm>
            <a:off x="5645784" y="8441181"/>
            <a:ext cx="1930400" cy="260985"/>
          </a:xfrm>
          <a:custGeom>
            <a:avLst/>
            <a:gdLst/>
            <a:ahLst/>
            <a:cxnLst/>
            <a:rect l="l" t="t" r="r" b="b"/>
            <a:pathLst>
              <a:path w="1930400" h="260984">
                <a:moveTo>
                  <a:pt x="0" y="260604"/>
                </a:moveTo>
                <a:lnTo>
                  <a:pt x="1930018" y="260604"/>
                </a:lnTo>
                <a:lnTo>
                  <a:pt x="1930018" y="0"/>
                </a:lnTo>
                <a:lnTo>
                  <a:pt x="0" y="0"/>
                </a:lnTo>
                <a:lnTo>
                  <a:pt x="0" y="260604"/>
                </a:lnTo>
                <a:close/>
              </a:path>
            </a:pathLst>
          </a:custGeom>
          <a:solidFill>
            <a:srgbClr val="FFFFFF"/>
          </a:solidFill>
        </p:spPr>
        <p:txBody>
          <a:bodyPr wrap="square" lIns="0" tIns="0" rIns="0" bIns="0" rtlCol="0"/>
          <a:lstStyle/>
          <a:p>
            <a:endParaRPr/>
          </a:p>
        </p:txBody>
      </p:sp>
      <p:sp>
        <p:nvSpPr>
          <p:cNvPr id="121" name="object 121"/>
          <p:cNvSpPr/>
          <p:nvPr/>
        </p:nvSpPr>
        <p:spPr>
          <a:xfrm>
            <a:off x="5645784" y="8777985"/>
            <a:ext cx="1930400" cy="1905"/>
          </a:xfrm>
          <a:custGeom>
            <a:avLst/>
            <a:gdLst/>
            <a:ahLst/>
            <a:cxnLst/>
            <a:rect l="l" t="t" r="r" b="b"/>
            <a:pathLst>
              <a:path w="1930400" h="1904">
                <a:moveTo>
                  <a:pt x="0" y="1523"/>
                </a:moveTo>
                <a:lnTo>
                  <a:pt x="1930018" y="1523"/>
                </a:lnTo>
                <a:lnTo>
                  <a:pt x="1930018" y="0"/>
                </a:lnTo>
                <a:lnTo>
                  <a:pt x="0" y="0"/>
                </a:lnTo>
                <a:lnTo>
                  <a:pt x="0" y="1523"/>
                </a:lnTo>
                <a:close/>
              </a:path>
            </a:pathLst>
          </a:custGeom>
          <a:solidFill>
            <a:srgbClr val="FFFFFF"/>
          </a:solidFill>
        </p:spPr>
        <p:txBody>
          <a:bodyPr wrap="square" lIns="0" tIns="0" rIns="0" bIns="0" rtlCol="0"/>
          <a:lstStyle/>
          <a:p>
            <a:endParaRPr/>
          </a:p>
        </p:txBody>
      </p:sp>
      <p:sp>
        <p:nvSpPr>
          <p:cNvPr id="122" name="object 122"/>
          <p:cNvSpPr/>
          <p:nvPr/>
        </p:nvSpPr>
        <p:spPr>
          <a:xfrm>
            <a:off x="5798184" y="8441181"/>
            <a:ext cx="1701164" cy="262255"/>
          </a:xfrm>
          <a:custGeom>
            <a:avLst/>
            <a:gdLst/>
            <a:ahLst/>
            <a:cxnLst/>
            <a:rect l="l" t="t" r="r" b="b"/>
            <a:pathLst>
              <a:path w="1701165" h="262254">
                <a:moveTo>
                  <a:pt x="1701038" y="0"/>
                </a:moveTo>
                <a:lnTo>
                  <a:pt x="0" y="0"/>
                </a:lnTo>
                <a:lnTo>
                  <a:pt x="0" y="262128"/>
                </a:lnTo>
                <a:lnTo>
                  <a:pt x="1701038" y="262128"/>
                </a:lnTo>
                <a:lnTo>
                  <a:pt x="1701038" y="0"/>
                </a:lnTo>
                <a:close/>
              </a:path>
            </a:pathLst>
          </a:custGeom>
          <a:solidFill>
            <a:srgbClr val="FFFFFF"/>
          </a:solidFill>
        </p:spPr>
        <p:txBody>
          <a:bodyPr wrap="square" lIns="0" tIns="0" rIns="0" bIns="0" rtlCol="0"/>
          <a:lstStyle/>
          <a:p>
            <a:endParaRPr/>
          </a:p>
        </p:txBody>
      </p:sp>
      <p:sp>
        <p:nvSpPr>
          <p:cNvPr id="123" name="object 123"/>
          <p:cNvSpPr/>
          <p:nvPr/>
        </p:nvSpPr>
        <p:spPr>
          <a:xfrm>
            <a:off x="5798311" y="8440546"/>
            <a:ext cx="142875" cy="227329"/>
          </a:xfrm>
          <a:custGeom>
            <a:avLst/>
            <a:gdLst/>
            <a:ahLst/>
            <a:cxnLst/>
            <a:rect l="l" t="t" r="r" b="b"/>
            <a:pathLst>
              <a:path w="142875" h="227329">
                <a:moveTo>
                  <a:pt x="0" y="226814"/>
                </a:moveTo>
                <a:lnTo>
                  <a:pt x="142879" y="226814"/>
                </a:lnTo>
                <a:lnTo>
                  <a:pt x="142879" y="0"/>
                </a:lnTo>
                <a:lnTo>
                  <a:pt x="0" y="0"/>
                </a:lnTo>
                <a:lnTo>
                  <a:pt x="0" y="226814"/>
                </a:lnTo>
                <a:close/>
              </a:path>
            </a:pathLst>
          </a:custGeom>
          <a:solidFill>
            <a:srgbClr val="FFFFFF"/>
          </a:solidFill>
        </p:spPr>
        <p:txBody>
          <a:bodyPr wrap="square" lIns="0" tIns="0" rIns="0" bIns="0" rtlCol="0"/>
          <a:lstStyle/>
          <a:p>
            <a:endParaRPr/>
          </a:p>
        </p:txBody>
      </p:sp>
      <p:sp>
        <p:nvSpPr>
          <p:cNvPr id="124" name="object 124"/>
          <p:cNvSpPr/>
          <p:nvPr/>
        </p:nvSpPr>
        <p:spPr>
          <a:xfrm>
            <a:off x="5941190" y="8440546"/>
            <a:ext cx="114300" cy="227329"/>
          </a:xfrm>
          <a:custGeom>
            <a:avLst/>
            <a:gdLst/>
            <a:ahLst/>
            <a:cxnLst/>
            <a:rect l="l" t="t" r="r" b="b"/>
            <a:pathLst>
              <a:path w="114300" h="227329">
                <a:moveTo>
                  <a:pt x="114300" y="0"/>
                </a:moveTo>
                <a:lnTo>
                  <a:pt x="0" y="0"/>
                </a:lnTo>
                <a:lnTo>
                  <a:pt x="0" y="226814"/>
                </a:lnTo>
                <a:lnTo>
                  <a:pt x="114301" y="226814"/>
                </a:lnTo>
                <a:lnTo>
                  <a:pt x="114300" y="0"/>
                </a:lnTo>
                <a:close/>
              </a:path>
            </a:pathLst>
          </a:custGeom>
          <a:solidFill>
            <a:srgbClr val="FFFFFF"/>
          </a:solidFill>
        </p:spPr>
        <p:txBody>
          <a:bodyPr wrap="square" lIns="0" tIns="0" rIns="0" bIns="0" rtlCol="0"/>
          <a:lstStyle/>
          <a:p>
            <a:endParaRPr/>
          </a:p>
        </p:txBody>
      </p:sp>
      <p:sp>
        <p:nvSpPr>
          <p:cNvPr id="125" name="object 125"/>
          <p:cNvSpPr/>
          <p:nvPr/>
        </p:nvSpPr>
        <p:spPr>
          <a:xfrm>
            <a:off x="5807836" y="8487872"/>
            <a:ext cx="123830" cy="122933"/>
          </a:xfrm>
          <a:prstGeom prst="rect">
            <a:avLst/>
          </a:prstGeom>
          <a:blipFill>
            <a:blip r:embed="rId2" cstate="print"/>
            <a:stretch>
              <a:fillRect/>
            </a:stretch>
          </a:blipFill>
        </p:spPr>
        <p:txBody>
          <a:bodyPr wrap="square" lIns="0" tIns="0" rIns="0" bIns="0" rtlCol="0"/>
          <a:lstStyle/>
          <a:p>
            <a:endParaRPr/>
          </a:p>
        </p:txBody>
      </p:sp>
      <p:sp>
        <p:nvSpPr>
          <p:cNvPr id="126" name="object 126"/>
          <p:cNvSpPr txBox="1"/>
          <p:nvPr/>
        </p:nvSpPr>
        <p:spPr>
          <a:xfrm>
            <a:off x="6043421" y="8071866"/>
            <a:ext cx="1467485" cy="641350"/>
          </a:xfrm>
          <a:prstGeom prst="rect">
            <a:avLst/>
          </a:prstGeom>
        </p:spPr>
        <p:txBody>
          <a:bodyPr vert="horz" wrap="square" lIns="0" tIns="12700" rIns="0" bIns="0" rtlCol="0">
            <a:spAutoFit/>
          </a:bodyPr>
          <a:lstStyle/>
          <a:p>
            <a:pPr marL="12700">
              <a:lnSpc>
                <a:spcPct val="100000"/>
              </a:lnSpc>
              <a:spcBef>
                <a:spcPts val="100"/>
              </a:spcBef>
            </a:pPr>
            <a:r>
              <a:rPr sz="1200" spc="-5" dirty="0">
                <a:latin typeface="Times New Roman"/>
                <a:cs typeface="Times New Roman"/>
              </a:rPr>
              <a:t>Planned (within </a:t>
            </a:r>
            <a:r>
              <a:rPr sz="1200" dirty="0">
                <a:latin typeface="Times New Roman"/>
                <a:cs typeface="Times New Roman"/>
              </a:rPr>
              <a:t>one</a:t>
            </a:r>
            <a:r>
              <a:rPr sz="1200" spc="-30" dirty="0">
                <a:latin typeface="Times New Roman"/>
                <a:cs typeface="Times New Roman"/>
              </a:rPr>
              <a:t> </a:t>
            </a:r>
            <a:r>
              <a:rPr sz="1200" spc="-5" dirty="0">
                <a:latin typeface="Times New Roman"/>
                <a:cs typeface="Times New Roman"/>
              </a:rPr>
              <a:t>yr)</a:t>
            </a:r>
            <a:endParaRPr sz="1200">
              <a:latin typeface="Times New Roman"/>
              <a:cs typeface="Times New Roman"/>
            </a:endParaRPr>
          </a:p>
          <a:p>
            <a:pPr>
              <a:lnSpc>
                <a:spcPct val="100000"/>
              </a:lnSpc>
              <a:spcBef>
                <a:spcPts val="10"/>
              </a:spcBef>
            </a:pPr>
            <a:endParaRPr sz="1700">
              <a:latin typeface="Times New Roman"/>
              <a:cs typeface="Times New Roman"/>
            </a:endParaRPr>
          </a:p>
          <a:p>
            <a:pPr marL="12700">
              <a:lnSpc>
                <a:spcPct val="100000"/>
              </a:lnSpc>
            </a:pPr>
            <a:r>
              <a:rPr sz="1200" spc="-5" dirty="0">
                <a:latin typeface="Times New Roman"/>
                <a:cs typeface="Times New Roman"/>
              </a:rPr>
              <a:t>N/A</a:t>
            </a:r>
            <a:endParaRPr sz="1200">
              <a:latin typeface="Times New Roman"/>
              <a:cs typeface="Times New Roman"/>
            </a:endParaRPr>
          </a:p>
        </p:txBody>
      </p:sp>
      <p:sp>
        <p:nvSpPr>
          <p:cNvPr id="127" name="object 127"/>
          <p:cNvSpPr/>
          <p:nvPr/>
        </p:nvSpPr>
        <p:spPr>
          <a:xfrm>
            <a:off x="5647309" y="8701785"/>
            <a:ext cx="1928495" cy="76200"/>
          </a:xfrm>
          <a:custGeom>
            <a:avLst/>
            <a:gdLst/>
            <a:ahLst/>
            <a:cxnLst/>
            <a:rect l="l" t="t" r="r" b="b"/>
            <a:pathLst>
              <a:path w="1928495" h="76200">
                <a:moveTo>
                  <a:pt x="0" y="76199"/>
                </a:moveTo>
                <a:lnTo>
                  <a:pt x="1928494" y="76199"/>
                </a:lnTo>
                <a:lnTo>
                  <a:pt x="1928494" y="0"/>
                </a:lnTo>
                <a:lnTo>
                  <a:pt x="0" y="0"/>
                </a:lnTo>
                <a:lnTo>
                  <a:pt x="0" y="76199"/>
                </a:lnTo>
                <a:close/>
              </a:path>
            </a:pathLst>
          </a:custGeom>
          <a:solidFill>
            <a:srgbClr val="FFFFFF"/>
          </a:solidFill>
        </p:spPr>
        <p:txBody>
          <a:bodyPr wrap="square" lIns="0" tIns="0" rIns="0" bIns="0" rtlCol="0"/>
          <a:lstStyle/>
          <a:p>
            <a:endParaRPr/>
          </a:p>
        </p:txBody>
      </p:sp>
      <p:sp>
        <p:nvSpPr>
          <p:cNvPr id="128" name="object 128"/>
          <p:cNvSpPr/>
          <p:nvPr/>
        </p:nvSpPr>
        <p:spPr>
          <a:xfrm>
            <a:off x="5647309" y="8364981"/>
            <a:ext cx="1928495" cy="76200"/>
          </a:xfrm>
          <a:custGeom>
            <a:avLst/>
            <a:gdLst/>
            <a:ahLst/>
            <a:cxnLst/>
            <a:rect l="l" t="t" r="r" b="b"/>
            <a:pathLst>
              <a:path w="1928495" h="76200">
                <a:moveTo>
                  <a:pt x="0" y="76200"/>
                </a:moveTo>
                <a:lnTo>
                  <a:pt x="1928494" y="76200"/>
                </a:lnTo>
                <a:lnTo>
                  <a:pt x="1928494" y="0"/>
                </a:lnTo>
                <a:lnTo>
                  <a:pt x="0" y="0"/>
                </a:lnTo>
                <a:lnTo>
                  <a:pt x="0" y="76200"/>
                </a:lnTo>
                <a:close/>
              </a:path>
            </a:pathLst>
          </a:custGeom>
          <a:solidFill>
            <a:srgbClr val="FFFFFF"/>
          </a:solidFill>
        </p:spPr>
        <p:txBody>
          <a:bodyPr wrap="square" lIns="0" tIns="0" rIns="0" bIns="0" rtlCol="0"/>
          <a:lstStyle/>
          <a:p>
            <a:endParaRPr/>
          </a:p>
        </p:txBody>
      </p:sp>
      <p:sp>
        <p:nvSpPr>
          <p:cNvPr id="129" name="object 129"/>
          <p:cNvSpPr/>
          <p:nvPr/>
        </p:nvSpPr>
        <p:spPr>
          <a:xfrm>
            <a:off x="466344" y="7402956"/>
            <a:ext cx="5085080" cy="76200"/>
          </a:xfrm>
          <a:custGeom>
            <a:avLst/>
            <a:gdLst/>
            <a:ahLst/>
            <a:cxnLst/>
            <a:rect l="l" t="t" r="r" b="b"/>
            <a:pathLst>
              <a:path w="5085080" h="76200">
                <a:moveTo>
                  <a:pt x="0" y="76200"/>
                </a:moveTo>
                <a:lnTo>
                  <a:pt x="5084953" y="76200"/>
                </a:lnTo>
                <a:lnTo>
                  <a:pt x="5084953" y="0"/>
                </a:lnTo>
                <a:lnTo>
                  <a:pt x="0" y="0"/>
                </a:lnTo>
                <a:lnTo>
                  <a:pt x="0" y="76200"/>
                </a:lnTo>
                <a:close/>
              </a:path>
            </a:pathLst>
          </a:custGeom>
          <a:solidFill>
            <a:srgbClr val="F0F0F0"/>
          </a:solidFill>
        </p:spPr>
        <p:txBody>
          <a:bodyPr wrap="square" lIns="0" tIns="0" rIns="0" bIns="0" rtlCol="0"/>
          <a:lstStyle/>
          <a:p>
            <a:endParaRPr/>
          </a:p>
        </p:txBody>
      </p:sp>
      <p:sp>
        <p:nvSpPr>
          <p:cNvPr id="130" name="object 130"/>
          <p:cNvSpPr/>
          <p:nvPr/>
        </p:nvSpPr>
        <p:spPr>
          <a:xfrm>
            <a:off x="5551296" y="7402956"/>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31" name="object 131"/>
          <p:cNvSpPr/>
          <p:nvPr/>
        </p:nvSpPr>
        <p:spPr>
          <a:xfrm>
            <a:off x="461772" y="8797747"/>
            <a:ext cx="5089525" cy="76200"/>
          </a:xfrm>
          <a:custGeom>
            <a:avLst/>
            <a:gdLst/>
            <a:ahLst/>
            <a:cxnLst/>
            <a:rect l="l" t="t" r="r" b="b"/>
            <a:pathLst>
              <a:path w="5089525" h="76200">
                <a:moveTo>
                  <a:pt x="0" y="76200"/>
                </a:moveTo>
                <a:lnTo>
                  <a:pt x="5089525" y="76200"/>
                </a:lnTo>
                <a:lnTo>
                  <a:pt x="5089525" y="0"/>
                </a:lnTo>
                <a:lnTo>
                  <a:pt x="0" y="0"/>
                </a:lnTo>
                <a:lnTo>
                  <a:pt x="0" y="76200"/>
                </a:lnTo>
                <a:close/>
              </a:path>
            </a:pathLst>
          </a:custGeom>
          <a:solidFill>
            <a:srgbClr val="F0F0F0"/>
          </a:solidFill>
        </p:spPr>
        <p:txBody>
          <a:bodyPr wrap="square" lIns="0" tIns="0" rIns="0" bIns="0" rtlCol="0"/>
          <a:lstStyle/>
          <a:p>
            <a:endParaRPr/>
          </a:p>
        </p:txBody>
      </p:sp>
      <p:sp>
        <p:nvSpPr>
          <p:cNvPr id="132" name="object 132"/>
          <p:cNvSpPr/>
          <p:nvPr/>
        </p:nvSpPr>
        <p:spPr>
          <a:xfrm>
            <a:off x="5551296" y="8797747"/>
            <a:ext cx="2221230" cy="76200"/>
          </a:xfrm>
          <a:custGeom>
            <a:avLst/>
            <a:gdLst/>
            <a:ahLst/>
            <a:cxnLst/>
            <a:rect l="l" t="t" r="r" b="b"/>
            <a:pathLst>
              <a:path w="2221229" h="76200">
                <a:moveTo>
                  <a:pt x="0" y="76200"/>
                </a:moveTo>
                <a:lnTo>
                  <a:pt x="2221103" y="76200"/>
                </a:lnTo>
                <a:lnTo>
                  <a:pt x="2221103" y="0"/>
                </a:lnTo>
                <a:lnTo>
                  <a:pt x="0" y="0"/>
                </a:lnTo>
                <a:lnTo>
                  <a:pt x="0" y="76200"/>
                </a:lnTo>
                <a:close/>
              </a:path>
            </a:pathLst>
          </a:custGeom>
          <a:solidFill>
            <a:srgbClr val="F0F0F0"/>
          </a:solidFill>
        </p:spPr>
        <p:txBody>
          <a:bodyPr wrap="square" lIns="0" tIns="0" rIns="0" bIns="0" rtlCol="0"/>
          <a:lstStyle/>
          <a:p>
            <a:endParaRPr/>
          </a:p>
        </p:txBody>
      </p:sp>
      <p:sp>
        <p:nvSpPr>
          <p:cNvPr id="133" name="object 133"/>
          <p:cNvSpPr txBox="1"/>
          <p:nvPr/>
        </p:nvSpPr>
        <p:spPr>
          <a:xfrm>
            <a:off x="601472" y="9021267"/>
            <a:ext cx="1692910" cy="232410"/>
          </a:xfrm>
          <a:prstGeom prst="rect">
            <a:avLst/>
          </a:prstGeom>
        </p:spPr>
        <p:txBody>
          <a:bodyPr vert="horz" wrap="square" lIns="0" tIns="13335" rIns="0" bIns="0" rtlCol="0">
            <a:spAutoFit/>
          </a:bodyPr>
          <a:lstStyle/>
          <a:p>
            <a:pPr marL="12700">
              <a:lnSpc>
                <a:spcPct val="100000"/>
              </a:lnSpc>
              <a:spcBef>
                <a:spcPts val="105"/>
              </a:spcBef>
            </a:pPr>
            <a:r>
              <a:rPr sz="1350" spc="-5" dirty="0">
                <a:latin typeface="Arial"/>
                <a:cs typeface="Arial"/>
              </a:rPr>
              <a:t>Site-specific</a:t>
            </a:r>
            <a:r>
              <a:rPr sz="1350" spc="-30" dirty="0">
                <a:latin typeface="Arial"/>
                <a:cs typeface="Arial"/>
              </a:rPr>
              <a:t> </a:t>
            </a:r>
            <a:r>
              <a:rPr sz="1350" spc="-5" dirty="0">
                <a:latin typeface="Arial"/>
                <a:cs typeface="Arial"/>
              </a:rPr>
              <a:t>Pesticide</a:t>
            </a:r>
            <a:endParaRPr sz="1350">
              <a:latin typeface="Arial"/>
              <a:cs typeface="Arial"/>
            </a:endParaRPr>
          </a:p>
        </p:txBody>
      </p:sp>
      <p:sp>
        <p:nvSpPr>
          <p:cNvPr id="134" name="object 134"/>
          <p:cNvSpPr/>
          <p:nvPr/>
        </p:nvSpPr>
        <p:spPr>
          <a:xfrm>
            <a:off x="5807836" y="9091758"/>
            <a:ext cx="123830" cy="122933"/>
          </a:xfrm>
          <a:prstGeom prst="rect">
            <a:avLst/>
          </a:prstGeom>
          <a:blipFill>
            <a:blip r:embed="rId3" cstate="print"/>
            <a:stretch>
              <a:fillRect/>
            </a:stretch>
          </a:blipFill>
        </p:spPr>
        <p:txBody>
          <a:bodyPr wrap="square" lIns="0" tIns="0" rIns="0" bIns="0" rtlCol="0"/>
          <a:lstStyle/>
          <a:p>
            <a:endParaRPr/>
          </a:p>
        </p:txBody>
      </p:sp>
      <p:sp>
        <p:nvSpPr>
          <p:cNvPr id="135" name="object 135"/>
          <p:cNvSpPr txBox="1"/>
          <p:nvPr/>
        </p:nvSpPr>
        <p:spPr>
          <a:xfrm>
            <a:off x="6043421" y="9108135"/>
            <a:ext cx="53403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Times New Roman"/>
                <a:cs typeface="Times New Roman"/>
              </a:rPr>
              <a:t>Existing</a:t>
            </a:r>
            <a:endParaRPr sz="1200">
              <a:latin typeface="Times New Roman"/>
              <a:cs typeface="Times New Roman"/>
            </a:endParaRPr>
          </a:p>
        </p:txBody>
      </p:sp>
      <p:sp>
        <p:nvSpPr>
          <p:cNvPr id="136" name="object 136"/>
          <p:cNvSpPr/>
          <p:nvPr/>
        </p:nvSpPr>
        <p:spPr>
          <a:xfrm>
            <a:off x="461772" y="457200"/>
            <a:ext cx="0" cy="9013190"/>
          </a:xfrm>
          <a:custGeom>
            <a:avLst/>
            <a:gdLst/>
            <a:ahLst/>
            <a:cxnLst/>
            <a:rect l="l" t="t" r="r" b="b"/>
            <a:pathLst>
              <a:path h="9013190">
                <a:moveTo>
                  <a:pt x="0" y="0"/>
                </a:moveTo>
                <a:lnTo>
                  <a:pt x="0" y="9012631"/>
                </a:lnTo>
              </a:path>
            </a:pathLst>
          </a:custGeom>
          <a:ln w="9143">
            <a:solidFill>
              <a:srgbClr val="CCCCCC"/>
            </a:solidFill>
          </a:ln>
        </p:spPr>
        <p:txBody>
          <a:bodyPr wrap="square" lIns="0" tIns="0" rIns="0" bIns="0" rtlCol="0"/>
          <a:lstStyle/>
          <a:p>
            <a:endParaRPr/>
          </a:p>
        </p:txBody>
      </p:sp>
      <p:sp>
        <p:nvSpPr>
          <p:cNvPr id="137" name="object 137"/>
          <p:cNvSpPr/>
          <p:nvPr/>
        </p:nvSpPr>
        <p:spPr>
          <a:xfrm>
            <a:off x="457200" y="9469831"/>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38" name="object 138"/>
          <p:cNvSpPr/>
          <p:nvPr/>
        </p:nvSpPr>
        <p:spPr>
          <a:xfrm>
            <a:off x="457200" y="9469831"/>
            <a:ext cx="9525" cy="9525"/>
          </a:xfrm>
          <a:custGeom>
            <a:avLst/>
            <a:gdLst/>
            <a:ahLst/>
            <a:cxnLst/>
            <a:rect l="l" t="t" r="r" b="b"/>
            <a:pathLst>
              <a:path w="9525" h="9525">
                <a:moveTo>
                  <a:pt x="9143" y="0"/>
                </a:moveTo>
                <a:lnTo>
                  <a:pt x="0" y="0"/>
                </a:lnTo>
                <a:lnTo>
                  <a:pt x="0" y="9143"/>
                </a:lnTo>
                <a:lnTo>
                  <a:pt x="9143" y="9143"/>
                </a:lnTo>
                <a:lnTo>
                  <a:pt x="9143" y="0"/>
                </a:lnTo>
                <a:close/>
              </a:path>
            </a:pathLst>
          </a:custGeom>
          <a:solidFill>
            <a:srgbClr val="CCCCCC"/>
          </a:solidFill>
        </p:spPr>
        <p:txBody>
          <a:bodyPr wrap="square" lIns="0" tIns="0" rIns="0" bIns="0" rtlCol="0"/>
          <a:lstStyle/>
          <a:p>
            <a:endParaRPr/>
          </a:p>
        </p:txBody>
      </p:sp>
      <p:sp>
        <p:nvSpPr>
          <p:cNvPr id="139" name="object 139"/>
          <p:cNvSpPr/>
          <p:nvPr/>
        </p:nvSpPr>
        <p:spPr>
          <a:xfrm>
            <a:off x="466344" y="9474403"/>
            <a:ext cx="5085080" cy="0"/>
          </a:xfrm>
          <a:custGeom>
            <a:avLst/>
            <a:gdLst/>
            <a:ahLst/>
            <a:cxnLst/>
            <a:rect l="l" t="t" r="r" b="b"/>
            <a:pathLst>
              <a:path w="5085080">
                <a:moveTo>
                  <a:pt x="0" y="0"/>
                </a:moveTo>
                <a:lnTo>
                  <a:pt x="5084953" y="0"/>
                </a:lnTo>
              </a:path>
            </a:pathLst>
          </a:custGeom>
          <a:ln w="9143">
            <a:solidFill>
              <a:srgbClr val="CCCCCC"/>
            </a:solidFill>
          </a:ln>
        </p:spPr>
        <p:txBody>
          <a:bodyPr wrap="square" lIns="0" tIns="0" rIns="0" bIns="0" rtlCol="0"/>
          <a:lstStyle/>
          <a:p>
            <a:endParaRPr/>
          </a:p>
        </p:txBody>
      </p:sp>
      <p:sp>
        <p:nvSpPr>
          <p:cNvPr id="140" name="object 140"/>
          <p:cNvSpPr/>
          <p:nvPr/>
        </p:nvSpPr>
        <p:spPr>
          <a:xfrm>
            <a:off x="5542153" y="9469831"/>
            <a:ext cx="9525" cy="9525"/>
          </a:xfrm>
          <a:custGeom>
            <a:avLst/>
            <a:gdLst/>
            <a:ahLst/>
            <a:cxnLst/>
            <a:rect l="l" t="t" r="r" b="b"/>
            <a:pathLst>
              <a:path w="9525" h="9525">
                <a:moveTo>
                  <a:pt x="9144" y="0"/>
                </a:moveTo>
                <a:lnTo>
                  <a:pt x="0" y="0"/>
                </a:lnTo>
                <a:lnTo>
                  <a:pt x="0" y="9143"/>
                </a:lnTo>
                <a:lnTo>
                  <a:pt x="9144" y="9143"/>
                </a:lnTo>
                <a:lnTo>
                  <a:pt x="9144" y="0"/>
                </a:lnTo>
                <a:close/>
              </a:path>
            </a:pathLst>
          </a:custGeom>
          <a:solidFill>
            <a:srgbClr val="CCCCCC"/>
          </a:solidFill>
        </p:spPr>
        <p:txBody>
          <a:bodyPr wrap="square" lIns="0" tIns="0" rIns="0" bIns="0" rtlCol="0"/>
          <a:lstStyle/>
          <a:p>
            <a:endParaRPr/>
          </a:p>
        </p:txBody>
      </p:sp>
      <p:sp>
        <p:nvSpPr>
          <p:cNvPr id="141" name="object 141"/>
          <p:cNvSpPr/>
          <p:nvPr/>
        </p:nvSpPr>
        <p:spPr>
          <a:xfrm>
            <a:off x="5551296" y="9474403"/>
            <a:ext cx="2221230" cy="0"/>
          </a:xfrm>
          <a:custGeom>
            <a:avLst/>
            <a:gdLst/>
            <a:ahLst/>
            <a:cxnLst/>
            <a:rect l="l" t="t" r="r" b="b"/>
            <a:pathLst>
              <a:path w="2221229">
                <a:moveTo>
                  <a:pt x="0" y="0"/>
                </a:moveTo>
                <a:lnTo>
                  <a:pt x="2221103" y="0"/>
                </a:lnTo>
              </a:path>
            </a:pathLst>
          </a:custGeom>
          <a:ln w="9143">
            <a:solidFill>
              <a:srgbClr val="CCCCCC"/>
            </a:solidFill>
          </a:ln>
        </p:spPr>
        <p:txBody>
          <a:bodyPr wrap="square" lIns="0" tIns="0" rIns="0" bIns="0" rtlCol="0"/>
          <a:lstStyle/>
          <a:p>
            <a:endParaRPr/>
          </a:p>
        </p:txBody>
      </p:sp>
      <p:sp>
        <p:nvSpPr>
          <p:cNvPr id="142" name="TextBox 141">
            <a:extLst>
              <a:ext uri="{FF2B5EF4-FFF2-40B4-BE49-F238E27FC236}">
                <a16:creationId xmlns:a16="http://schemas.microsoft.com/office/drawing/2014/main" id="{57998227-0731-49D2-8834-49A01341581A}"/>
              </a:ext>
            </a:extLst>
          </p:cNvPr>
          <p:cNvSpPr txBox="1"/>
          <p:nvPr/>
        </p:nvSpPr>
        <p:spPr>
          <a:xfrm>
            <a:off x="5798184" y="1905000"/>
            <a:ext cx="1898002" cy="523220"/>
          </a:xfrm>
          <a:prstGeom prst="rect">
            <a:avLst/>
          </a:prstGeom>
          <a:noFill/>
        </p:spPr>
        <p:txBody>
          <a:bodyPr wrap="square" rtlCol="0">
            <a:spAutoFit/>
          </a:bodyPr>
          <a:lstStyle/>
          <a:p>
            <a:r>
              <a:rPr lang="en-US" sz="1400"/>
              <a:t>*Option to specify, if other*</a:t>
            </a:r>
            <a:endParaRPr lang="en-US" sz="1400" dirty="0"/>
          </a:p>
        </p:txBody>
      </p:sp>
      <p:sp>
        <p:nvSpPr>
          <p:cNvPr id="143" name="Rectangle 142">
            <a:extLst>
              <a:ext uri="{FF2B5EF4-FFF2-40B4-BE49-F238E27FC236}">
                <a16:creationId xmlns:a16="http://schemas.microsoft.com/office/drawing/2014/main" id="{4878A430-50A4-479B-862D-520C37F6B4F3}"/>
              </a:ext>
            </a:extLst>
          </p:cNvPr>
          <p:cNvSpPr/>
          <p:nvPr/>
        </p:nvSpPr>
        <p:spPr>
          <a:xfrm>
            <a:off x="5641867" y="1905000"/>
            <a:ext cx="2054317" cy="4533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TotalTime>
  <Words>2848</Words>
  <Application>Microsoft Office PowerPoint</Application>
  <PresentationFormat>Custom</PresentationFormat>
  <Paragraphs>327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Farm Plan Presentation</vt:lpstr>
      <vt:lpstr>Farm Plan Requirements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Marissa Johnson</dc:creator>
  <cp:lastModifiedBy>Marissa Johnson</cp:lastModifiedBy>
  <cp:revision>19</cp:revision>
  <cp:lastPrinted>2020-07-20T17:44:47Z</cp:lastPrinted>
  <dcterms:created xsi:type="dcterms:W3CDTF">2020-07-20T17:42:59Z</dcterms:created>
  <dcterms:modified xsi:type="dcterms:W3CDTF">2020-07-20T18:23:32Z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2020-07-20T00:00:00Z</vt:filetime>
  </property>
  <property fmtid="{D5CDD505-2E9C-101B-9397-08002B2CF9AE}" pid="3" name="Creator">
    <vt:lpwstr>Microsoft® Word 2016</vt:lpwstr>
  </property>
  <property fmtid="{D5CDD505-2E9C-101B-9397-08002B2CF9AE}" pid="4" name="LastSaved">
    <vt:filetime>2020-07-20T00:00:00Z</vt:filetime>
  </property>
</Properties>
</file>